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48"/>
  </p:notesMasterIdLst>
  <p:sldIdLst>
    <p:sldId id="256" r:id="rId2"/>
    <p:sldId id="263" r:id="rId3"/>
    <p:sldId id="261" r:id="rId4"/>
    <p:sldId id="303" r:id="rId5"/>
    <p:sldId id="308" r:id="rId6"/>
    <p:sldId id="272" r:id="rId7"/>
    <p:sldId id="304" r:id="rId8"/>
    <p:sldId id="305" r:id="rId9"/>
    <p:sldId id="306" r:id="rId10"/>
    <p:sldId id="307" r:id="rId11"/>
    <p:sldId id="270" r:id="rId12"/>
    <p:sldId id="271" r:id="rId13"/>
    <p:sldId id="258" r:id="rId14"/>
    <p:sldId id="259"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64" r:id="rId28"/>
    <p:sldId id="275" r:id="rId29"/>
    <p:sldId id="299" r:id="rId30"/>
    <p:sldId id="309" r:id="rId31"/>
    <p:sldId id="301" r:id="rId32"/>
    <p:sldId id="300" r:id="rId33"/>
    <p:sldId id="302" r:id="rId34"/>
    <p:sldId id="265" r:id="rId35"/>
    <p:sldId id="268" r:id="rId36"/>
    <p:sldId id="289" r:id="rId37"/>
    <p:sldId id="290" r:id="rId38"/>
    <p:sldId id="291" r:id="rId39"/>
    <p:sldId id="292" r:id="rId40"/>
    <p:sldId id="293" r:id="rId41"/>
    <p:sldId id="294" r:id="rId42"/>
    <p:sldId id="295" r:id="rId43"/>
    <p:sldId id="296" r:id="rId44"/>
    <p:sldId id="297" r:id="rId45"/>
    <p:sldId id="298" r:id="rId46"/>
    <p:sldId id="257"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1" d="100"/>
          <a:sy n="41" d="100"/>
        </p:scale>
        <p:origin x="-69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04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B48BDA5-1E31-4478-9FB6-C40E52FC578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BBCE81-3382-40A0-80AF-5B473D26A2DB}" type="slidenum">
              <a:rPr lang="en-US"/>
              <a:pPr/>
              <a:t>24</a:t>
            </a:fld>
            <a:endParaRPr 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4710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47108" name="Rectangle 4"/>
          <p:cNvSpPr>
            <a:spLocks noGrp="1" noChangeArrowheads="1"/>
          </p:cNvSpPr>
          <p:nvPr>
            <p:ph type="dt" sz="half" idx="2"/>
          </p:nvPr>
        </p:nvSpPr>
        <p:spPr/>
        <p:txBody>
          <a:bodyPr/>
          <a:lstStyle>
            <a:lvl1pPr>
              <a:defRPr/>
            </a:lvl1pPr>
          </a:lstStyle>
          <a:p>
            <a:endParaRPr lang="en-US" altLang="en-US"/>
          </a:p>
        </p:txBody>
      </p:sp>
      <p:sp>
        <p:nvSpPr>
          <p:cNvPr id="47109"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47110" name="Rectangle 6"/>
          <p:cNvSpPr>
            <a:spLocks noGrp="1" noChangeArrowheads="1"/>
          </p:cNvSpPr>
          <p:nvPr>
            <p:ph type="sldNum" sz="quarter" idx="4"/>
          </p:nvPr>
        </p:nvSpPr>
        <p:spPr/>
        <p:txBody>
          <a:bodyPr/>
          <a:lstStyle>
            <a:lvl1pPr>
              <a:defRPr/>
            </a:lvl1pPr>
          </a:lstStyle>
          <a:p>
            <a:fld id="{15DE001B-F0B7-4BD8-A759-8D9D44324636}" type="slidenum">
              <a:rPr lang="en-US" altLang="en-US"/>
              <a:pPr/>
              <a:t>‹#›</a:t>
            </a:fld>
            <a:endParaRPr lang="en-US" altLang="en-US"/>
          </a:p>
        </p:txBody>
      </p:sp>
      <p:sp>
        <p:nvSpPr>
          <p:cNvPr id="47111"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id-ID"/>
          </a:p>
        </p:txBody>
      </p:sp>
      <p:sp>
        <p:nvSpPr>
          <p:cNvPr id="47112"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id-ID"/>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44D111-5AFB-4529-BBDD-5B42365D0102}"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B4C34C5-927B-47FA-9A20-69533E4D32F9}"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3765CD09-F939-4DCD-BAD1-585D71F6BDDF}"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8E8D81F9-3DB4-48C4-9B58-3F41652AD87E}"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7C6DA95-7FE1-4EFD-ADD3-7E75D969400F}"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7408A49-C72B-4C36-9F68-CA82E7DE3185}"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2CAB8B6-7936-48A8-BB41-A53DCAED9263}"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55D92FA-301C-4E7A-8729-27B71DF4E2A0}"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62D314D-BC32-4271-B81E-A828C44B081A}"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D878BCE-4C91-49C2-BFC5-1CD372882AFC}"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320EBF4-8231-42DD-8A07-0F5490BE692A}"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2D7F907-CC1D-4B17-906C-AFEE6649A05A}"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608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608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460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n-US" altLang="en-US"/>
          </a:p>
        </p:txBody>
      </p:sp>
      <p:sp>
        <p:nvSpPr>
          <p:cNvPr id="4608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D686584C-5F89-4C0B-BFA5-F1FFF23D18D9}" type="slidenum">
              <a:rPr lang="en-US" altLang="en-US"/>
              <a:pPr/>
              <a:t>‹#›</a:t>
            </a:fld>
            <a:endParaRPr lang="en-US" altLang="en-US"/>
          </a:p>
        </p:txBody>
      </p:sp>
      <p:sp>
        <p:nvSpPr>
          <p:cNvPr id="4608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id-ID"/>
          </a:p>
        </p:txBody>
      </p:sp>
      <p:sp>
        <p:nvSpPr>
          <p:cNvPr id="4608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id-ID"/>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cs typeface="Arial" charset="0"/>
        </a:defRPr>
      </a:lvl2pPr>
      <a:lvl3pPr algn="l" rtl="0" fontAlgn="base">
        <a:spcBef>
          <a:spcPct val="0"/>
        </a:spcBef>
        <a:spcAft>
          <a:spcPct val="0"/>
        </a:spcAft>
        <a:defRPr sz="4200">
          <a:solidFill>
            <a:schemeClr val="tx2"/>
          </a:solidFill>
          <a:latin typeface="Garamond" pitchFamily="18" charset="0"/>
          <a:cs typeface="Arial" charset="0"/>
        </a:defRPr>
      </a:lvl3pPr>
      <a:lvl4pPr algn="l" rtl="0" fontAlgn="base">
        <a:spcBef>
          <a:spcPct val="0"/>
        </a:spcBef>
        <a:spcAft>
          <a:spcPct val="0"/>
        </a:spcAft>
        <a:defRPr sz="4200">
          <a:solidFill>
            <a:schemeClr val="tx2"/>
          </a:solidFill>
          <a:latin typeface="Garamond" pitchFamily="18" charset="0"/>
          <a:cs typeface="Arial" charset="0"/>
        </a:defRPr>
      </a:lvl4pPr>
      <a:lvl5pPr algn="l" rtl="0" fontAlgn="base">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owlnet.rice.edu/~comp200/02fall/Handouts/machine.jpg" TargetMode="External"/><Relationship Id="rId2" Type="http://schemas.openxmlformats.org/officeDocument/2006/relationships/hyperlink" Target="http://edweb.tusd.k12.az.us/sandre/computers/index.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600"/>
              <a:t>Pengenalan Komputer dan Perangkatnya</a:t>
            </a:r>
          </a:p>
        </p:txBody>
      </p:sp>
      <p:sp>
        <p:nvSpPr>
          <p:cNvPr id="2051" name="Rectangle 3"/>
          <p:cNvSpPr>
            <a:spLocks noGrp="1" noChangeArrowheads="1"/>
          </p:cNvSpPr>
          <p:nvPr>
            <p:ph type="subTitle" idx="1"/>
          </p:nvPr>
        </p:nvSpPr>
        <p:spPr/>
        <p:txBody>
          <a:bodyPr/>
          <a:lstStyle/>
          <a:p>
            <a:endParaRPr lang="id-ID"/>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Media Penyimpanan</a:t>
            </a:r>
          </a:p>
        </p:txBody>
      </p:sp>
      <p:sp>
        <p:nvSpPr>
          <p:cNvPr id="90118" name="Rectangle 6"/>
          <p:cNvSpPr>
            <a:spLocks noChangeArrowheads="1"/>
          </p:cNvSpPr>
          <p:nvPr/>
        </p:nvSpPr>
        <p:spPr bwMode="auto">
          <a:xfrm>
            <a:off x="228600" y="990600"/>
            <a:ext cx="4419600" cy="977900"/>
          </a:xfrm>
          <a:prstGeom prst="rect">
            <a:avLst/>
          </a:prstGeom>
          <a:noFill/>
          <a:ln w="9525">
            <a:noFill/>
            <a:miter lim="800000"/>
            <a:headEnd/>
            <a:tailEnd/>
          </a:ln>
        </p:spPr>
        <p:txBody>
          <a:bodyPr/>
          <a:lstStyle/>
          <a:p>
            <a:pPr marL="609600" lvl="1" indent="-495300">
              <a:spcBef>
                <a:spcPct val="20000"/>
              </a:spcBef>
              <a:buClr>
                <a:schemeClr val="accent2"/>
              </a:buClr>
              <a:buSzPct val="60000"/>
              <a:buFont typeface="Wingdings" pitchFamily="2" charset="2"/>
              <a:buChar char="q"/>
            </a:pPr>
            <a:r>
              <a:rPr lang="en-US" sz="2200"/>
              <a:t>Peralatan yang digunakan untuk menyimpan data, instruksi dan informasi untuk digunakan kemudian</a:t>
            </a:r>
          </a:p>
          <a:p>
            <a:pPr marL="609600" lvl="1" indent="-495300">
              <a:spcBef>
                <a:spcPct val="20000"/>
              </a:spcBef>
              <a:buClr>
                <a:schemeClr val="accent2"/>
              </a:buClr>
              <a:buSzPct val="60000"/>
              <a:buFont typeface="Wingdings" pitchFamily="2" charset="2"/>
              <a:buChar char="q"/>
            </a:pPr>
            <a:r>
              <a:rPr lang="en-US" sz="2200"/>
              <a:t>Seperti : </a:t>
            </a:r>
          </a:p>
          <a:p>
            <a:pPr marL="1028700" lvl="2" indent="-457200">
              <a:spcBef>
                <a:spcPct val="20000"/>
              </a:spcBef>
              <a:buClr>
                <a:schemeClr val="accent1"/>
              </a:buClr>
              <a:buSzPct val="65000"/>
              <a:buFont typeface="Wingdings" pitchFamily="2" charset="2"/>
              <a:buChar char="n"/>
            </a:pPr>
            <a:r>
              <a:rPr lang="en-US" sz="2000"/>
              <a:t>Cache Memory</a:t>
            </a:r>
          </a:p>
          <a:p>
            <a:pPr marL="1028700" lvl="2" indent="-457200">
              <a:spcBef>
                <a:spcPct val="20000"/>
              </a:spcBef>
              <a:buClr>
                <a:schemeClr val="accent1"/>
              </a:buClr>
              <a:buSzPct val="65000"/>
              <a:buFont typeface="Wingdings" pitchFamily="2" charset="2"/>
              <a:buChar char="n"/>
            </a:pPr>
            <a:r>
              <a:rPr lang="en-US" sz="2000"/>
              <a:t>RAM</a:t>
            </a:r>
          </a:p>
          <a:p>
            <a:pPr marL="1028700" lvl="2" indent="-457200">
              <a:spcBef>
                <a:spcPct val="20000"/>
              </a:spcBef>
              <a:buClr>
                <a:schemeClr val="accent1"/>
              </a:buClr>
              <a:buSzPct val="65000"/>
              <a:buFont typeface="Wingdings" pitchFamily="2" charset="2"/>
              <a:buChar char="n"/>
            </a:pPr>
            <a:r>
              <a:rPr lang="en-US" sz="2000"/>
              <a:t>Hard disk</a:t>
            </a:r>
          </a:p>
          <a:p>
            <a:pPr marL="1028700" lvl="2" indent="-457200">
              <a:spcBef>
                <a:spcPct val="20000"/>
              </a:spcBef>
              <a:buClr>
                <a:schemeClr val="accent1"/>
              </a:buClr>
              <a:buSzPct val="65000"/>
              <a:buFont typeface="Wingdings" pitchFamily="2" charset="2"/>
              <a:buChar char="n"/>
            </a:pPr>
            <a:r>
              <a:rPr lang="en-US" sz="2000"/>
              <a:t>USB Flash</a:t>
            </a:r>
          </a:p>
          <a:p>
            <a:pPr marL="1028700" lvl="2" indent="-457200">
              <a:spcBef>
                <a:spcPct val="20000"/>
              </a:spcBef>
              <a:buClr>
                <a:schemeClr val="accent1"/>
              </a:buClr>
              <a:buSzPct val="65000"/>
              <a:buFont typeface="Wingdings" pitchFamily="2" charset="2"/>
              <a:buChar char="n"/>
            </a:pPr>
            <a:r>
              <a:rPr lang="en-US" sz="2000"/>
              <a:t>CD/DVD</a:t>
            </a:r>
          </a:p>
          <a:p>
            <a:pPr marL="1028700" lvl="2" indent="-457200">
              <a:spcBef>
                <a:spcPct val="20000"/>
              </a:spcBef>
              <a:buClr>
                <a:schemeClr val="accent1"/>
              </a:buClr>
              <a:buSzPct val="65000"/>
              <a:buFont typeface="Wingdings" pitchFamily="2" charset="2"/>
              <a:buChar char="n"/>
            </a:pPr>
            <a:r>
              <a:rPr lang="en-US" sz="2000"/>
              <a:t>Memory peralatan lain (kamera, dll) : CF, MMC, dll.</a:t>
            </a:r>
          </a:p>
          <a:p>
            <a:pPr marL="1028700" lvl="2" indent="-457200">
              <a:spcBef>
                <a:spcPct val="20000"/>
              </a:spcBef>
              <a:buClr>
                <a:schemeClr val="accent1"/>
              </a:buClr>
              <a:buSzPct val="65000"/>
              <a:buFont typeface="Wingdings" pitchFamily="2" charset="2"/>
              <a:buChar char="n"/>
            </a:pPr>
            <a:r>
              <a:rPr lang="en-US" sz="2000"/>
              <a:t>Discette</a:t>
            </a:r>
          </a:p>
          <a:p>
            <a:pPr marL="1028700" lvl="2" indent="-457200">
              <a:spcBef>
                <a:spcPct val="20000"/>
              </a:spcBef>
              <a:buClr>
                <a:schemeClr val="accent1"/>
              </a:buClr>
              <a:buSzPct val="65000"/>
              <a:buFont typeface="Wingdings" pitchFamily="2" charset="2"/>
              <a:buChar char="n"/>
            </a:pPr>
            <a:r>
              <a:rPr lang="en-US" sz="2000"/>
              <a:t>Dll.</a:t>
            </a:r>
          </a:p>
        </p:txBody>
      </p:sp>
      <p:pic>
        <p:nvPicPr>
          <p:cNvPr id="90119" name="Picture 7"/>
          <p:cNvPicPr>
            <a:picLocks noChangeAspect="1" noChangeArrowheads="1"/>
          </p:cNvPicPr>
          <p:nvPr/>
        </p:nvPicPr>
        <p:blipFill>
          <a:blip r:embed="rId2"/>
          <a:srcRect/>
          <a:stretch>
            <a:fillRect/>
          </a:stretch>
        </p:blipFill>
        <p:spPr bwMode="auto">
          <a:xfrm>
            <a:off x="4495800" y="533400"/>
            <a:ext cx="1677988" cy="5334000"/>
          </a:xfrm>
          <a:prstGeom prst="rect">
            <a:avLst/>
          </a:prstGeom>
          <a:noFill/>
          <a:ln w="9525">
            <a:noFill/>
            <a:miter lim="800000"/>
            <a:headEnd/>
            <a:tailEnd/>
          </a:ln>
          <a:effectLst/>
        </p:spPr>
      </p:pic>
      <p:pic>
        <p:nvPicPr>
          <p:cNvPr id="90120" name="Picture 8"/>
          <p:cNvPicPr>
            <a:picLocks noChangeAspect="1" noChangeArrowheads="1"/>
          </p:cNvPicPr>
          <p:nvPr/>
        </p:nvPicPr>
        <p:blipFill>
          <a:blip r:embed="rId3"/>
          <a:srcRect/>
          <a:stretch>
            <a:fillRect/>
          </a:stretch>
        </p:blipFill>
        <p:spPr bwMode="auto">
          <a:xfrm>
            <a:off x="6286500" y="1066800"/>
            <a:ext cx="2857500" cy="44767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ig01_03"/>
          <p:cNvPicPr>
            <a:picLocks noChangeAspect="1" noChangeArrowheads="1"/>
          </p:cNvPicPr>
          <p:nvPr/>
        </p:nvPicPr>
        <p:blipFill>
          <a:blip r:embed="rId2"/>
          <a:srcRect/>
          <a:stretch>
            <a:fillRect/>
          </a:stretch>
        </p:blipFill>
        <p:spPr bwMode="auto">
          <a:xfrm>
            <a:off x="3962400" y="1600200"/>
            <a:ext cx="4648200" cy="3702050"/>
          </a:xfrm>
          <a:prstGeom prst="rect">
            <a:avLst/>
          </a:prstGeom>
          <a:noFill/>
          <a:effectLst>
            <a:outerShdw dist="107763" dir="2700000" algn="ctr" rotWithShape="0">
              <a:srgbClr val="808080">
                <a:alpha val="50000"/>
              </a:srgbClr>
            </a:outerShdw>
          </a:effectLst>
        </p:spPr>
      </p:pic>
      <p:sp>
        <p:nvSpPr>
          <p:cNvPr id="34819" name="Rectangle 3"/>
          <p:cNvSpPr>
            <a:spLocks noGrp="1" noChangeArrowheads="1"/>
          </p:cNvSpPr>
          <p:nvPr>
            <p:ph type="title"/>
          </p:nvPr>
        </p:nvSpPr>
        <p:spPr/>
        <p:txBody>
          <a:bodyPr/>
          <a:lstStyle/>
          <a:p>
            <a:r>
              <a:rPr lang="en-US"/>
              <a:t>Input Device</a:t>
            </a:r>
          </a:p>
        </p:txBody>
      </p:sp>
      <p:sp>
        <p:nvSpPr>
          <p:cNvPr id="34821" name="Rectangle 5"/>
          <p:cNvSpPr>
            <a:spLocks noChangeArrowheads="1"/>
          </p:cNvSpPr>
          <p:nvPr/>
        </p:nvSpPr>
        <p:spPr bwMode="auto">
          <a:xfrm>
            <a:off x="228600" y="1371600"/>
            <a:ext cx="3657600" cy="4586288"/>
          </a:xfrm>
          <a:prstGeom prst="rect">
            <a:avLst/>
          </a:prstGeom>
          <a:noFill/>
          <a:ln w="9525">
            <a:noFill/>
            <a:miter lim="800000"/>
            <a:headEnd/>
            <a:tailEnd/>
          </a:ln>
          <a:effectLst/>
        </p:spPr>
        <p:txBody>
          <a:bodyPr>
            <a:spAutoFit/>
          </a:bodyPr>
          <a:lstStyle/>
          <a:p>
            <a:pPr marL="234950" indent="-234950"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 Perangkat keras (</a:t>
            </a:r>
            <a:r>
              <a:rPr kumimoji="1" lang="en-US" sz="2200" b="1">
                <a:solidFill>
                  <a:srgbClr val="D94439"/>
                </a:solidFill>
                <a:latin typeface="Times New Roman" pitchFamily="18" charset="0"/>
              </a:rPr>
              <a:t>Hardware</a:t>
            </a:r>
            <a:r>
              <a:rPr kumimoji="1" lang="en-US" sz="2200" b="1">
                <a:solidFill>
                  <a:srgbClr val="000000"/>
                </a:solidFill>
                <a:latin typeface="Times New Roman" pitchFamily="18" charset="0"/>
              </a:rPr>
              <a:t>) yang digunakan untuk memasukkan data dan instruksi</a:t>
            </a:r>
          </a:p>
          <a:p>
            <a:pPr marL="234950" indent="-234950"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Seperti:</a:t>
            </a:r>
          </a:p>
          <a:p>
            <a:pPr marL="692150" lvl="1" indent="-234950"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Keyboard</a:t>
            </a:r>
          </a:p>
          <a:p>
            <a:pPr marL="692150" lvl="1" indent="-234950"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Mouse</a:t>
            </a:r>
          </a:p>
          <a:p>
            <a:pPr marL="692150" lvl="1" indent="-234950"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mikrofon</a:t>
            </a:r>
          </a:p>
          <a:p>
            <a:pPr marL="692150" lvl="1" indent="-234950"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Webcam</a:t>
            </a:r>
          </a:p>
          <a:p>
            <a:pPr marL="692150" lvl="1" indent="-234950"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Kamera</a:t>
            </a:r>
          </a:p>
          <a:p>
            <a:pPr marL="692150" lvl="1" indent="-234950"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Scanner</a:t>
            </a:r>
          </a:p>
          <a:p>
            <a:pPr marL="692150" lvl="1" indent="-234950"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Dll.</a:t>
            </a:r>
            <a:endParaRPr kumimoji="1" lang="en-US">
              <a:solidFill>
                <a:srgbClr val="000000"/>
              </a:solidFill>
              <a:latin typeface="Times New Roman" pitchFamily="18" charset="0"/>
            </a:endParaRPr>
          </a:p>
        </p:txBody>
      </p:sp>
      <p:sp>
        <p:nvSpPr>
          <p:cNvPr id="34822" name="AutoShape 6"/>
          <p:cNvSpPr>
            <a:spLocks noChangeArrowheads="1"/>
          </p:cNvSpPr>
          <p:nvPr/>
        </p:nvSpPr>
        <p:spPr bwMode="auto">
          <a:xfrm rot="919484">
            <a:off x="3276600" y="3352800"/>
            <a:ext cx="1143000" cy="228600"/>
          </a:xfrm>
          <a:prstGeom prst="rightArrow">
            <a:avLst>
              <a:gd name="adj1" fmla="val 50000"/>
              <a:gd name="adj2" fmla="val 125000"/>
            </a:avLst>
          </a:prstGeom>
          <a:solidFill>
            <a:srgbClr val="D94439"/>
          </a:solidFill>
          <a:ln w="9525">
            <a:solidFill>
              <a:schemeClr val="tx1"/>
            </a:solidFill>
            <a:miter lim="800000"/>
            <a:headEnd/>
            <a:tailEnd/>
          </a:ln>
          <a:effectLst/>
        </p:spPr>
        <p:txBody>
          <a:bodyPr wrap="none" anchor="ctr"/>
          <a:lstStyle/>
          <a:p>
            <a:endParaRPr lang="id-ID"/>
          </a:p>
        </p:txBody>
      </p:sp>
      <p:sp>
        <p:nvSpPr>
          <p:cNvPr id="34823" name="AutoShape 7"/>
          <p:cNvSpPr>
            <a:spLocks noChangeArrowheads="1"/>
          </p:cNvSpPr>
          <p:nvPr/>
        </p:nvSpPr>
        <p:spPr bwMode="auto">
          <a:xfrm rot="9261837">
            <a:off x="7696200" y="1905000"/>
            <a:ext cx="998538" cy="261938"/>
          </a:xfrm>
          <a:prstGeom prst="rightArrow">
            <a:avLst>
              <a:gd name="adj1" fmla="val 50000"/>
              <a:gd name="adj2" fmla="val 95303"/>
            </a:avLst>
          </a:prstGeom>
          <a:solidFill>
            <a:srgbClr val="D94439"/>
          </a:solidFill>
          <a:ln w="9525">
            <a:solidFill>
              <a:schemeClr val="tx1"/>
            </a:solidFill>
            <a:miter lim="800000"/>
            <a:headEnd/>
            <a:tailEnd/>
          </a:ln>
          <a:effectLst/>
        </p:spPr>
        <p:txBody>
          <a:bodyPr wrap="none" anchor="ctr"/>
          <a:lstStyle/>
          <a:p>
            <a:endParaRPr lang="id-ID"/>
          </a:p>
        </p:txBody>
      </p:sp>
      <p:sp>
        <p:nvSpPr>
          <p:cNvPr id="34824" name="AutoShape 8"/>
          <p:cNvSpPr>
            <a:spLocks noChangeArrowheads="1"/>
          </p:cNvSpPr>
          <p:nvPr/>
        </p:nvSpPr>
        <p:spPr bwMode="auto">
          <a:xfrm rot="-1914829">
            <a:off x="4876800" y="4343400"/>
            <a:ext cx="1066800" cy="228600"/>
          </a:xfrm>
          <a:prstGeom prst="rightArrow">
            <a:avLst>
              <a:gd name="adj1" fmla="val 50000"/>
              <a:gd name="adj2" fmla="val 116667"/>
            </a:avLst>
          </a:prstGeom>
          <a:solidFill>
            <a:srgbClr val="D94439"/>
          </a:solidFill>
          <a:ln w="9525">
            <a:solidFill>
              <a:schemeClr val="tx1"/>
            </a:solidFill>
            <a:miter lim="800000"/>
            <a:headEnd/>
            <a:tailEnd/>
          </a:ln>
          <a:effectLst/>
        </p:spPr>
        <p:txBody>
          <a:bodyPr wrap="none" anchor="ctr"/>
          <a:lstStyle/>
          <a:p>
            <a:endParaRPr lang="id-ID"/>
          </a:p>
        </p:txBody>
      </p:sp>
      <p:sp>
        <p:nvSpPr>
          <p:cNvPr id="34825" name="AutoShape 9"/>
          <p:cNvSpPr>
            <a:spLocks noChangeArrowheads="1"/>
          </p:cNvSpPr>
          <p:nvPr/>
        </p:nvSpPr>
        <p:spPr bwMode="auto">
          <a:xfrm rot="20160000">
            <a:off x="7086600" y="4267200"/>
            <a:ext cx="228600" cy="685800"/>
          </a:xfrm>
          <a:prstGeom prst="upArrow">
            <a:avLst>
              <a:gd name="adj1" fmla="val 50000"/>
              <a:gd name="adj2" fmla="val 75000"/>
            </a:avLst>
          </a:prstGeom>
          <a:solidFill>
            <a:srgbClr val="D94439"/>
          </a:solidFill>
          <a:ln w="9525">
            <a:solidFill>
              <a:schemeClr val="tx1"/>
            </a:solidFill>
            <a:miter lim="800000"/>
            <a:headEnd/>
            <a:tailEnd/>
          </a:ln>
          <a:effectLst/>
        </p:spPr>
        <p:txBody>
          <a:bodyPr wrap="none" anchor="ctr"/>
          <a:lstStyle/>
          <a:p>
            <a:endParaRPr lang="id-ID"/>
          </a:p>
        </p:txBody>
      </p:sp>
      <p:sp>
        <p:nvSpPr>
          <p:cNvPr id="34826" name="AutoShape 10"/>
          <p:cNvSpPr>
            <a:spLocks noChangeArrowheads="1"/>
          </p:cNvSpPr>
          <p:nvPr/>
        </p:nvSpPr>
        <p:spPr bwMode="auto">
          <a:xfrm rot="12720000">
            <a:off x="6400800" y="3581400"/>
            <a:ext cx="228600" cy="685800"/>
          </a:xfrm>
          <a:prstGeom prst="downArrow">
            <a:avLst>
              <a:gd name="adj1" fmla="val 50000"/>
              <a:gd name="adj2" fmla="val 75000"/>
            </a:avLst>
          </a:prstGeom>
          <a:solidFill>
            <a:srgbClr val="D94439"/>
          </a:solidFill>
          <a:ln w="9525">
            <a:solidFill>
              <a:schemeClr val="tx1"/>
            </a:solidFill>
            <a:miter lim="800000"/>
            <a:headEnd/>
            <a:tailEnd/>
          </a:ln>
          <a:effectLst/>
        </p:spPr>
        <p:txBody>
          <a:bodyPr wrap="none" anchor="ctr"/>
          <a:lstStyle/>
          <a:p>
            <a:endParaRPr lang="id-ID"/>
          </a:p>
        </p:txBody>
      </p:sp>
      <p:sp>
        <p:nvSpPr>
          <p:cNvPr id="34827" name="AutoShape 11"/>
          <p:cNvSpPr>
            <a:spLocks noChangeArrowheads="1"/>
          </p:cNvSpPr>
          <p:nvPr/>
        </p:nvSpPr>
        <p:spPr bwMode="auto">
          <a:xfrm rot="12282386">
            <a:off x="7543800" y="3733800"/>
            <a:ext cx="1143000" cy="228600"/>
          </a:xfrm>
          <a:prstGeom prst="rightArrow">
            <a:avLst>
              <a:gd name="adj1" fmla="val 50000"/>
              <a:gd name="adj2" fmla="val 125000"/>
            </a:avLst>
          </a:prstGeom>
          <a:solidFill>
            <a:srgbClr val="D94439"/>
          </a:solidFill>
          <a:ln w="9525">
            <a:solidFill>
              <a:schemeClr val="tx1"/>
            </a:solidFill>
            <a:miter lim="800000"/>
            <a:headEnd/>
            <a:tailEnd/>
          </a:ln>
          <a:effectLst/>
        </p:spPr>
        <p:txBody>
          <a:bodyPr wrap="none" anchor="ctr"/>
          <a:lstStyle/>
          <a:p>
            <a:endParaRPr lang="id-ID"/>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ig01_03"/>
          <p:cNvPicPr>
            <a:picLocks noChangeAspect="1" noChangeArrowheads="1"/>
          </p:cNvPicPr>
          <p:nvPr/>
        </p:nvPicPr>
        <p:blipFill>
          <a:blip r:embed="rId2"/>
          <a:srcRect/>
          <a:stretch>
            <a:fillRect/>
          </a:stretch>
        </p:blipFill>
        <p:spPr bwMode="auto">
          <a:xfrm>
            <a:off x="4267200" y="1905000"/>
            <a:ext cx="4648200" cy="3702050"/>
          </a:xfrm>
          <a:prstGeom prst="rect">
            <a:avLst/>
          </a:prstGeom>
          <a:noFill/>
          <a:effectLst>
            <a:outerShdw dist="107763" dir="2700000" algn="ctr" rotWithShape="0">
              <a:srgbClr val="808080">
                <a:alpha val="50000"/>
              </a:srgbClr>
            </a:outerShdw>
          </a:effectLst>
        </p:spPr>
      </p:pic>
      <p:sp>
        <p:nvSpPr>
          <p:cNvPr id="35843" name="Rectangle 3"/>
          <p:cNvSpPr>
            <a:spLocks noGrp="1" noChangeArrowheads="1"/>
          </p:cNvSpPr>
          <p:nvPr>
            <p:ph type="title"/>
          </p:nvPr>
        </p:nvSpPr>
        <p:spPr/>
        <p:txBody>
          <a:bodyPr/>
          <a:lstStyle/>
          <a:p>
            <a:r>
              <a:rPr lang="en-US"/>
              <a:t>Output Device</a:t>
            </a:r>
          </a:p>
        </p:txBody>
      </p:sp>
      <p:sp>
        <p:nvSpPr>
          <p:cNvPr id="35845" name="Rectangle 5"/>
          <p:cNvSpPr>
            <a:spLocks noChangeArrowheads="1"/>
          </p:cNvSpPr>
          <p:nvPr/>
        </p:nvSpPr>
        <p:spPr bwMode="auto">
          <a:xfrm>
            <a:off x="152400" y="1428750"/>
            <a:ext cx="3886200" cy="3600450"/>
          </a:xfrm>
          <a:prstGeom prst="rect">
            <a:avLst/>
          </a:prstGeom>
          <a:noFill/>
          <a:ln w="9525">
            <a:noFill/>
            <a:miter lim="800000"/>
            <a:headEnd/>
            <a:tailEnd/>
          </a:ln>
          <a:effectLst/>
        </p:spPr>
        <p:txBody>
          <a:bodyPr>
            <a:spAutoFit/>
          </a:bodyPr>
          <a:lstStyle/>
          <a:p>
            <a:pPr marL="234950" indent="-234950" eaLnBrk="0" hangingPunct="0">
              <a:spcBef>
                <a:spcPct val="5000"/>
              </a:spcBef>
              <a:buClr>
                <a:srgbClr val="000066"/>
              </a:buClr>
              <a:buSzPct val="75000"/>
              <a:buFont typeface="Wingdings" pitchFamily="2" charset="2"/>
              <a:buChar char="Ø"/>
            </a:pPr>
            <a:r>
              <a:rPr kumimoji="1" lang="en-US" sz="2600" b="1">
                <a:solidFill>
                  <a:srgbClr val="000000"/>
                </a:solidFill>
                <a:latin typeface="Times New Roman" pitchFamily="18" charset="0"/>
              </a:rPr>
              <a:t>Perangkat keras (</a:t>
            </a:r>
            <a:r>
              <a:rPr kumimoji="1" lang="en-US" sz="2400" b="1">
                <a:solidFill>
                  <a:srgbClr val="D94439"/>
                </a:solidFill>
                <a:latin typeface="Times" pitchFamily="18" charset="0"/>
              </a:rPr>
              <a:t>Hardware</a:t>
            </a:r>
            <a:r>
              <a:rPr kumimoji="1" lang="en-US" sz="2600" b="1">
                <a:solidFill>
                  <a:srgbClr val="000000"/>
                </a:solidFill>
                <a:latin typeface="Times New Roman" pitchFamily="18" charset="0"/>
              </a:rPr>
              <a:t>) yang menampilkan informasi pada satu/banyak user.</a:t>
            </a:r>
          </a:p>
          <a:p>
            <a:pPr marL="234950" indent="-234950" eaLnBrk="0" hangingPunct="0">
              <a:spcBef>
                <a:spcPct val="5000"/>
              </a:spcBef>
              <a:buClr>
                <a:srgbClr val="000066"/>
              </a:buClr>
              <a:buSzPct val="75000"/>
              <a:buFont typeface="Wingdings" pitchFamily="2" charset="2"/>
              <a:buChar char="Ø"/>
            </a:pPr>
            <a:r>
              <a:rPr kumimoji="1" lang="en-US" sz="2400" b="1">
                <a:solidFill>
                  <a:srgbClr val="000000"/>
                </a:solidFill>
                <a:latin typeface="Times" pitchFamily="18" charset="0"/>
              </a:rPr>
              <a:t>Seperti:</a:t>
            </a:r>
          </a:p>
          <a:p>
            <a:pPr marL="692150" lvl="1" indent="-234950" eaLnBrk="0" hangingPunct="0">
              <a:spcBef>
                <a:spcPct val="5000"/>
              </a:spcBef>
              <a:buClr>
                <a:srgbClr val="000066"/>
              </a:buClr>
              <a:buSzPct val="75000"/>
              <a:buFont typeface="Wingdings" pitchFamily="2" charset="2"/>
              <a:buChar char="Ø"/>
            </a:pPr>
            <a:r>
              <a:rPr kumimoji="1" lang="en-US" sz="2400" b="1">
                <a:solidFill>
                  <a:srgbClr val="000000"/>
                </a:solidFill>
                <a:latin typeface="Times" pitchFamily="18" charset="0"/>
              </a:rPr>
              <a:t>Monitor</a:t>
            </a:r>
          </a:p>
          <a:p>
            <a:pPr marL="692150" lvl="1" indent="-234950" eaLnBrk="0" hangingPunct="0">
              <a:spcBef>
                <a:spcPct val="5000"/>
              </a:spcBef>
              <a:buClr>
                <a:srgbClr val="000066"/>
              </a:buClr>
              <a:buSzPct val="75000"/>
              <a:buFont typeface="Wingdings" pitchFamily="2" charset="2"/>
              <a:buChar char="Ø"/>
            </a:pPr>
            <a:r>
              <a:rPr kumimoji="1" lang="en-US" sz="2400" b="1">
                <a:solidFill>
                  <a:srgbClr val="000000"/>
                </a:solidFill>
                <a:latin typeface="Times" pitchFamily="18" charset="0"/>
              </a:rPr>
              <a:t>Printer</a:t>
            </a:r>
          </a:p>
          <a:p>
            <a:pPr marL="692150" lvl="1" indent="-234950" eaLnBrk="0" hangingPunct="0">
              <a:spcBef>
                <a:spcPct val="5000"/>
              </a:spcBef>
              <a:buClr>
                <a:srgbClr val="000066"/>
              </a:buClr>
              <a:buSzPct val="75000"/>
              <a:buFont typeface="Wingdings" pitchFamily="2" charset="2"/>
              <a:buChar char="Ø"/>
            </a:pPr>
            <a:r>
              <a:rPr kumimoji="1" lang="en-US" sz="2400" b="1">
                <a:solidFill>
                  <a:srgbClr val="000000"/>
                </a:solidFill>
                <a:latin typeface="Times" pitchFamily="18" charset="0"/>
              </a:rPr>
              <a:t>Speaker</a:t>
            </a:r>
          </a:p>
          <a:p>
            <a:pPr marL="692150" lvl="1" indent="-234950" eaLnBrk="0" hangingPunct="0">
              <a:spcBef>
                <a:spcPct val="5000"/>
              </a:spcBef>
              <a:buClr>
                <a:srgbClr val="000066"/>
              </a:buClr>
              <a:buSzPct val="75000"/>
              <a:buFont typeface="Wingdings" pitchFamily="2" charset="2"/>
              <a:buChar char="Ø"/>
            </a:pPr>
            <a:r>
              <a:rPr kumimoji="1" lang="en-US" sz="2400" b="1">
                <a:solidFill>
                  <a:srgbClr val="000000"/>
                </a:solidFill>
                <a:latin typeface="Times" pitchFamily="18" charset="0"/>
              </a:rPr>
              <a:t>Dll.</a:t>
            </a:r>
          </a:p>
        </p:txBody>
      </p:sp>
      <p:sp>
        <p:nvSpPr>
          <p:cNvPr id="35846" name="AutoShape 6"/>
          <p:cNvSpPr>
            <a:spLocks noChangeArrowheads="1"/>
          </p:cNvSpPr>
          <p:nvPr/>
        </p:nvSpPr>
        <p:spPr bwMode="auto">
          <a:xfrm rot="3905542">
            <a:off x="5059363" y="2865437"/>
            <a:ext cx="1066800" cy="212725"/>
          </a:xfrm>
          <a:prstGeom prst="rightArrow">
            <a:avLst>
              <a:gd name="adj1" fmla="val 50000"/>
              <a:gd name="adj2" fmla="val 125373"/>
            </a:avLst>
          </a:prstGeom>
          <a:solidFill>
            <a:srgbClr val="D94439"/>
          </a:solidFill>
          <a:ln w="9525">
            <a:solidFill>
              <a:schemeClr val="tx1"/>
            </a:solidFill>
            <a:miter lim="800000"/>
            <a:headEnd/>
            <a:tailEnd/>
          </a:ln>
          <a:effectLst/>
        </p:spPr>
        <p:txBody>
          <a:bodyPr wrap="none" anchor="ctr"/>
          <a:lstStyle/>
          <a:p>
            <a:endParaRPr lang="id-ID"/>
          </a:p>
        </p:txBody>
      </p:sp>
      <p:sp>
        <p:nvSpPr>
          <p:cNvPr id="35847" name="AutoShape 7"/>
          <p:cNvSpPr>
            <a:spLocks noChangeArrowheads="1"/>
          </p:cNvSpPr>
          <p:nvPr/>
        </p:nvSpPr>
        <p:spPr bwMode="auto">
          <a:xfrm rot="12030007">
            <a:off x="7010400" y="2057400"/>
            <a:ext cx="228600" cy="838200"/>
          </a:xfrm>
          <a:prstGeom prst="upArrow">
            <a:avLst>
              <a:gd name="adj1" fmla="val 50000"/>
              <a:gd name="adj2" fmla="val 91667"/>
            </a:avLst>
          </a:prstGeom>
          <a:solidFill>
            <a:srgbClr val="D94439"/>
          </a:solidFill>
          <a:ln w="9525">
            <a:solidFill>
              <a:schemeClr val="tx1"/>
            </a:solidFill>
            <a:miter lim="800000"/>
            <a:headEnd/>
            <a:tailEnd/>
          </a:ln>
          <a:effectLst/>
        </p:spPr>
        <p:txBody>
          <a:bodyPr wrap="none" anchor="ctr"/>
          <a:lstStyle/>
          <a:p>
            <a:endParaRPr lang="id-ID"/>
          </a:p>
        </p:txBody>
      </p:sp>
      <p:sp>
        <p:nvSpPr>
          <p:cNvPr id="35848" name="AutoShape 8"/>
          <p:cNvSpPr>
            <a:spLocks noChangeArrowheads="1"/>
          </p:cNvSpPr>
          <p:nvPr/>
        </p:nvSpPr>
        <p:spPr bwMode="auto">
          <a:xfrm rot="-1122824">
            <a:off x="4495800" y="1905000"/>
            <a:ext cx="228600" cy="838200"/>
          </a:xfrm>
          <a:prstGeom prst="downArrow">
            <a:avLst>
              <a:gd name="adj1" fmla="val 50000"/>
              <a:gd name="adj2" fmla="val 91667"/>
            </a:avLst>
          </a:prstGeom>
          <a:solidFill>
            <a:srgbClr val="D94439"/>
          </a:solidFill>
          <a:ln w="9525">
            <a:solidFill>
              <a:schemeClr val="tx1"/>
            </a:solidFill>
            <a:miter lim="800000"/>
            <a:headEnd/>
            <a:tailEnd/>
          </a:ln>
          <a:effectLst/>
        </p:spPr>
        <p:txBody>
          <a:bodyPr wrap="none" anchor="ctr"/>
          <a:lstStyle/>
          <a:p>
            <a:endParaRPr lang="id-ID"/>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00013"/>
            <a:ext cx="8229600" cy="1139825"/>
          </a:xfrm>
        </p:spPr>
        <p:txBody>
          <a:bodyPr/>
          <a:lstStyle/>
          <a:p>
            <a:r>
              <a:rPr lang="en-US"/>
              <a:t>Computer Architecture</a:t>
            </a:r>
          </a:p>
        </p:txBody>
      </p:sp>
      <p:pic>
        <p:nvPicPr>
          <p:cNvPr id="9222" name="Picture 6"/>
          <p:cNvPicPr>
            <a:picLocks noChangeAspect="1" noChangeArrowheads="1"/>
          </p:cNvPicPr>
          <p:nvPr>
            <p:ph sz="half" idx="2"/>
          </p:nvPr>
        </p:nvPicPr>
        <p:blipFill>
          <a:blip r:embed="rId2"/>
          <a:srcRect/>
          <a:stretch>
            <a:fillRect/>
          </a:stretch>
        </p:blipFill>
        <p:spPr>
          <a:xfrm>
            <a:off x="1143000" y="1143000"/>
            <a:ext cx="7620000" cy="5540375"/>
          </a:xfrm>
          <a:noFill/>
          <a:ln/>
        </p:spPr>
      </p:pic>
      <p:pic>
        <p:nvPicPr>
          <p:cNvPr id="9225" name="Picture 9"/>
          <p:cNvPicPr>
            <a:picLocks noChangeAspect="1" noChangeArrowheads="1"/>
          </p:cNvPicPr>
          <p:nvPr>
            <p:ph sz="half" idx="1"/>
          </p:nvPr>
        </p:nvPicPr>
        <p:blipFill>
          <a:blip r:embed="rId3"/>
          <a:srcRect/>
          <a:stretch>
            <a:fillRect/>
          </a:stretch>
        </p:blipFill>
        <p:spPr>
          <a:xfrm>
            <a:off x="152400" y="3657600"/>
            <a:ext cx="1828800" cy="2743200"/>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Computer Architecture …</a:t>
            </a:r>
          </a:p>
        </p:txBody>
      </p:sp>
      <p:pic>
        <p:nvPicPr>
          <p:cNvPr id="11273" name="Picture 9"/>
          <p:cNvPicPr>
            <a:picLocks noChangeAspect="1" noChangeArrowheads="1"/>
          </p:cNvPicPr>
          <p:nvPr>
            <p:ph idx="1"/>
          </p:nvPr>
        </p:nvPicPr>
        <p:blipFill>
          <a:blip r:embed="rId2"/>
          <a:srcRect/>
          <a:stretch>
            <a:fillRect/>
          </a:stretch>
        </p:blip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Kategori Komputer</a:t>
            </a:r>
          </a:p>
        </p:txBody>
      </p:sp>
      <p:grpSp>
        <p:nvGrpSpPr>
          <p:cNvPr id="50179" name="Group 3"/>
          <p:cNvGrpSpPr>
            <a:grpSpLocks/>
          </p:cNvGrpSpPr>
          <p:nvPr/>
        </p:nvGrpSpPr>
        <p:grpSpPr bwMode="auto">
          <a:xfrm>
            <a:off x="7847013" y="6402388"/>
            <a:ext cx="860425" cy="271462"/>
            <a:chOff x="4943" y="4033"/>
            <a:chExt cx="542" cy="171"/>
          </a:xfrm>
        </p:grpSpPr>
        <p:sp>
          <p:nvSpPr>
            <p:cNvPr id="50180" name="AutoShape 4">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50181" name="Text Box 5"/>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sp>
        <p:nvSpPr>
          <p:cNvPr id="50182" name="Text Box 6"/>
          <p:cNvSpPr txBox="1">
            <a:spLocks noChangeArrowheads="1"/>
          </p:cNvSpPr>
          <p:nvPr/>
        </p:nvSpPr>
        <p:spPr bwMode="auto">
          <a:xfrm>
            <a:off x="304800" y="1103313"/>
            <a:ext cx="4719638" cy="884237"/>
          </a:xfrm>
          <a:prstGeom prst="rect">
            <a:avLst/>
          </a:prstGeom>
          <a:noFill/>
          <a:ln w="9525">
            <a:noFill/>
            <a:miter lim="800000"/>
            <a:headEnd/>
            <a:tailEnd/>
          </a:ln>
          <a:effectLst/>
        </p:spPr>
        <p:txBody>
          <a:bodyPr wrap="none">
            <a:spAutoFit/>
          </a:bodyPr>
          <a:lstStyle/>
          <a:p>
            <a:pPr eaLnBrk="0" hangingPunct="0">
              <a:spcBef>
                <a:spcPct val="20000"/>
              </a:spcBef>
              <a:buClr>
                <a:schemeClr val="accent1"/>
              </a:buClr>
              <a:buSzPct val="80000"/>
              <a:buFont typeface="Monotype Sorts" pitchFamily="2" charset="2"/>
              <a:buNone/>
            </a:pPr>
            <a:r>
              <a:rPr kumimoji="1" lang="en-US" sz="2800" b="1">
                <a:solidFill>
                  <a:srgbClr val="000000"/>
                </a:solidFill>
                <a:latin typeface="Times New Roman" pitchFamily="18" charset="0"/>
              </a:rPr>
              <a:t>Apa saja kategori Komputer?</a:t>
            </a:r>
          </a:p>
          <a:p>
            <a:pPr eaLnBrk="0" hangingPunct="0"/>
            <a:endParaRPr lang="en-US" sz="2400">
              <a:latin typeface="Times" pitchFamily="18" charset="0"/>
            </a:endParaRPr>
          </a:p>
        </p:txBody>
      </p:sp>
      <p:sp>
        <p:nvSpPr>
          <p:cNvPr id="50183" name="AutoShape 7"/>
          <p:cNvSpPr>
            <a:spLocks noChangeArrowheads="1"/>
          </p:cNvSpPr>
          <p:nvPr/>
        </p:nvSpPr>
        <p:spPr bwMode="auto">
          <a:xfrm>
            <a:off x="1295400" y="1600200"/>
            <a:ext cx="4343400" cy="838200"/>
          </a:xfrm>
          <a:prstGeom prst="doubleWave">
            <a:avLst>
              <a:gd name="adj1" fmla="val 6500"/>
              <a:gd name="adj2" fmla="val 0"/>
            </a:avLst>
          </a:prstGeom>
          <a:solidFill>
            <a:schemeClr val="bg1"/>
          </a:solidFill>
          <a:ln w="9525">
            <a:solidFill>
              <a:schemeClr val="tx1"/>
            </a:solidFill>
            <a:miter lim="800000"/>
            <a:headEnd/>
            <a:tailEnd/>
          </a:ln>
          <a:effectLst/>
        </p:spPr>
        <p:txBody>
          <a:bodyPr wrap="none" anchor="ctr"/>
          <a:lstStyle/>
          <a:p>
            <a:pPr algn="ctr" eaLnBrk="0" hangingPunct="0"/>
            <a:r>
              <a:rPr lang="en-US" b="1">
                <a:latin typeface="Times" pitchFamily="18" charset="0"/>
              </a:rPr>
              <a:t>Personal Computers</a:t>
            </a:r>
            <a:br>
              <a:rPr lang="en-US" b="1">
                <a:latin typeface="Times" pitchFamily="18" charset="0"/>
              </a:rPr>
            </a:br>
            <a:r>
              <a:rPr lang="en-US" b="1">
                <a:latin typeface="Times" pitchFamily="18" charset="0"/>
              </a:rPr>
              <a:t>(desktop)</a:t>
            </a:r>
          </a:p>
        </p:txBody>
      </p:sp>
      <p:sp>
        <p:nvSpPr>
          <p:cNvPr id="50184" name="AutoShape 8"/>
          <p:cNvSpPr>
            <a:spLocks noChangeArrowheads="1"/>
          </p:cNvSpPr>
          <p:nvPr/>
        </p:nvSpPr>
        <p:spPr bwMode="auto">
          <a:xfrm>
            <a:off x="3429000" y="2286000"/>
            <a:ext cx="4343400" cy="838200"/>
          </a:xfrm>
          <a:prstGeom prst="doubleWave">
            <a:avLst>
              <a:gd name="adj1" fmla="val 6500"/>
              <a:gd name="adj2" fmla="val 0"/>
            </a:avLst>
          </a:prstGeom>
          <a:solidFill>
            <a:srgbClr val="008000"/>
          </a:solidFill>
          <a:ln w="9525">
            <a:solidFill>
              <a:schemeClr val="tx1"/>
            </a:solidFill>
            <a:miter lim="800000"/>
            <a:headEnd/>
            <a:tailEnd/>
          </a:ln>
          <a:effectLst/>
        </p:spPr>
        <p:txBody>
          <a:bodyPr wrap="none" anchor="ctr"/>
          <a:lstStyle/>
          <a:p>
            <a:pPr algn="ctr" eaLnBrk="0" hangingPunct="0"/>
            <a:r>
              <a:rPr lang="en-US" b="1">
                <a:latin typeface="Times" pitchFamily="18" charset="0"/>
              </a:rPr>
              <a:t>Mobile Computers and</a:t>
            </a:r>
            <a:br>
              <a:rPr lang="en-US" b="1">
                <a:latin typeface="Times" pitchFamily="18" charset="0"/>
              </a:rPr>
            </a:br>
            <a:r>
              <a:rPr lang="en-US" b="1">
                <a:latin typeface="Times" pitchFamily="18" charset="0"/>
              </a:rPr>
              <a:t>Mobile Devices</a:t>
            </a:r>
          </a:p>
        </p:txBody>
      </p:sp>
      <p:sp>
        <p:nvSpPr>
          <p:cNvPr id="50185" name="AutoShape 9"/>
          <p:cNvSpPr>
            <a:spLocks noChangeArrowheads="1"/>
          </p:cNvSpPr>
          <p:nvPr/>
        </p:nvSpPr>
        <p:spPr bwMode="auto">
          <a:xfrm>
            <a:off x="1371600" y="2971800"/>
            <a:ext cx="4343400" cy="838200"/>
          </a:xfrm>
          <a:prstGeom prst="doubleWave">
            <a:avLst>
              <a:gd name="adj1" fmla="val 6500"/>
              <a:gd name="adj2" fmla="val 0"/>
            </a:avLst>
          </a:prstGeom>
          <a:solidFill>
            <a:srgbClr val="D94439"/>
          </a:solidFill>
          <a:ln w="9525">
            <a:solidFill>
              <a:schemeClr val="tx1"/>
            </a:solidFill>
            <a:miter lim="800000"/>
            <a:headEnd/>
            <a:tailEnd/>
          </a:ln>
          <a:effectLst/>
        </p:spPr>
        <p:txBody>
          <a:bodyPr wrap="none" anchor="ctr"/>
          <a:lstStyle/>
          <a:p>
            <a:pPr algn="ctr" eaLnBrk="0" hangingPunct="0"/>
            <a:r>
              <a:rPr lang="en-US" b="1">
                <a:latin typeface="Times" pitchFamily="18" charset="0"/>
              </a:rPr>
              <a:t>Game Consoles</a:t>
            </a:r>
          </a:p>
        </p:txBody>
      </p:sp>
      <p:sp>
        <p:nvSpPr>
          <p:cNvPr id="50186" name="AutoShape 10"/>
          <p:cNvSpPr>
            <a:spLocks noChangeArrowheads="1"/>
          </p:cNvSpPr>
          <p:nvPr/>
        </p:nvSpPr>
        <p:spPr bwMode="auto">
          <a:xfrm>
            <a:off x="3581400" y="3657600"/>
            <a:ext cx="4343400" cy="838200"/>
          </a:xfrm>
          <a:prstGeom prst="doubleWave">
            <a:avLst>
              <a:gd name="adj1" fmla="val 6500"/>
              <a:gd name="adj2" fmla="val 0"/>
            </a:avLst>
          </a:prstGeom>
          <a:solidFill>
            <a:srgbClr val="5F5F5F"/>
          </a:solidFill>
          <a:ln w="9525">
            <a:solidFill>
              <a:schemeClr val="tx1"/>
            </a:solidFill>
            <a:miter lim="800000"/>
            <a:headEnd/>
            <a:tailEnd/>
          </a:ln>
          <a:effectLst/>
        </p:spPr>
        <p:txBody>
          <a:bodyPr wrap="none" anchor="ctr"/>
          <a:lstStyle/>
          <a:p>
            <a:pPr algn="ctr" eaLnBrk="0" hangingPunct="0"/>
            <a:r>
              <a:rPr lang="en-US" b="1">
                <a:latin typeface="Times" pitchFamily="18" charset="0"/>
              </a:rPr>
              <a:t>Servers</a:t>
            </a:r>
          </a:p>
        </p:txBody>
      </p:sp>
      <p:sp>
        <p:nvSpPr>
          <p:cNvPr id="50187" name="AutoShape 11"/>
          <p:cNvSpPr>
            <a:spLocks noChangeArrowheads="1"/>
          </p:cNvSpPr>
          <p:nvPr/>
        </p:nvSpPr>
        <p:spPr bwMode="auto">
          <a:xfrm>
            <a:off x="1447800" y="4343400"/>
            <a:ext cx="4343400" cy="838200"/>
          </a:xfrm>
          <a:prstGeom prst="doubleWave">
            <a:avLst>
              <a:gd name="adj1" fmla="val 6500"/>
              <a:gd name="adj2" fmla="val 0"/>
            </a:avLst>
          </a:prstGeom>
          <a:solidFill>
            <a:srgbClr val="6600CC"/>
          </a:solidFill>
          <a:ln w="9525">
            <a:solidFill>
              <a:schemeClr val="tx1"/>
            </a:solidFill>
            <a:miter lim="800000"/>
            <a:headEnd/>
            <a:tailEnd/>
          </a:ln>
          <a:effectLst/>
        </p:spPr>
        <p:txBody>
          <a:bodyPr wrap="none" anchor="ctr"/>
          <a:lstStyle/>
          <a:p>
            <a:pPr algn="ctr" eaLnBrk="0" hangingPunct="0"/>
            <a:r>
              <a:rPr lang="en-US" b="1">
                <a:latin typeface="Times" pitchFamily="18" charset="0"/>
              </a:rPr>
              <a:t>Mainframes</a:t>
            </a:r>
          </a:p>
        </p:txBody>
      </p:sp>
      <p:sp>
        <p:nvSpPr>
          <p:cNvPr id="50188" name="AutoShape 12"/>
          <p:cNvSpPr>
            <a:spLocks noChangeArrowheads="1"/>
          </p:cNvSpPr>
          <p:nvPr/>
        </p:nvSpPr>
        <p:spPr bwMode="auto">
          <a:xfrm>
            <a:off x="3581400" y="5029200"/>
            <a:ext cx="4343400" cy="838200"/>
          </a:xfrm>
          <a:prstGeom prst="doubleWave">
            <a:avLst>
              <a:gd name="adj1" fmla="val 6500"/>
              <a:gd name="adj2" fmla="val 0"/>
            </a:avLst>
          </a:prstGeom>
          <a:solidFill>
            <a:srgbClr val="CC9900"/>
          </a:solidFill>
          <a:ln w="9525">
            <a:solidFill>
              <a:schemeClr val="tx1"/>
            </a:solidFill>
            <a:miter lim="800000"/>
            <a:headEnd/>
            <a:tailEnd/>
          </a:ln>
          <a:effectLst/>
        </p:spPr>
        <p:txBody>
          <a:bodyPr wrap="none" anchor="ctr"/>
          <a:lstStyle/>
          <a:p>
            <a:pPr algn="ctr" eaLnBrk="0" hangingPunct="0"/>
            <a:r>
              <a:rPr lang="en-US" b="1">
                <a:latin typeface="Times" pitchFamily="18" charset="0"/>
              </a:rPr>
              <a:t>Supercomputers</a:t>
            </a:r>
          </a:p>
        </p:txBody>
      </p:sp>
      <p:sp>
        <p:nvSpPr>
          <p:cNvPr id="50189" name="AutoShape 13"/>
          <p:cNvSpPr>
            <a:spLocks noChangeArrowheads="1"/>
          </p:cNvSpPr>
          <p:nvPr/>
        </p:nvSpPr>
        <p:spPr bwMode="auto">
          <a:xfrm>
            <a:off x="1447800" y="5715000"/>
            <a:ext cx="4343400" cy="838200"/>
          </a:xfrm>
          <a:prstGeom prst="doubleWave">
            <a:avLst>
              <a:gd name="adj1" fmla="val 6500"/>
              <a:gd name="adj2" fmla="val 0"/>
            </a:avLst>
          </a:prstGeom>
          <a:solidFill>
            <a:srgbClr val="008080"/>
          </a:solidFill>
          <a:ln w="9525">
            <a:solidFill>
              <a:schemeClr val="tx1"/>
            </a:solidFill>
            <a:miter lim="800000"/>
            <a:headEnd/>
            <a:tailEnd/>
          </a:ln>
          <a:effectLst/>
        </p:spPr>
        <p:txBody>
          <a:bodyPr wrap="none" anchor="ctr"/>
          <a:lstStyle/>
          <a:p>
            <a:pPr algn="ctr" eaLnBrk="0" hangingPunct="0"/>
            <a:r>
              <a:rPr lang="en-US" b="1">
                <a:latin typeface="Times" pitchFamily="18" charset="0"/>
              </a:rPr>
              <a:t>Embedded Computers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Personal Computers</a:t>
            </a:r>
          </a:p>
        </p:txBody>
      </p:sp>
      <p:sp>
        <p:nvSpPr>
          <p:cNvPr id="51203" name="Rectangle 3"/>
          <p:cNvSpPr>
            <a:spLocks noGrp="1" noChangeArrowheads="1"/>
          </p:cNvSpPr>
          <p:nvPr>
            <p:ph type="body" idx="1"/>
          </p:nvPr>
        </p:nvSpPr>
        <p:spPr>
          <a:xfrm>
            <a:off x="304800" y="1103313"/>
            <a:ext cx="8585200" cy="1119187"/>
          </a:xfrm>
        </p:spPr>
        <p:txBody>
          <a:bodyPr/>
          <a:lstStyle/>
          <a:p>
            <a:pPr marL="0" indent="0"/>
            <a:r>
              <a:rPr lang="en-US"/>
              <a:t>Jenis-jenis PC (</a:t>
            </a:r>
            <a:r>
              <a:rPr lang="en-US">
                <a:solidFill>
                  <a:srgbClr val="D94439"/>
                </a:solidFill>
              </a:rPr>
              <a:t>personal computers</a:t>
            </a:r>
            <a:r>
              <a:rPr lang="en-US"/>
              <a:t>) yang paling populer?</a:t>
            </a:r>
          </a:p>
        </p:txBody>
      </p:sp>
      <p:grpSp>
        <p:nvGrpSpPr>
          <p:cNvPr id="51204" name="Group 4"/>
          <p:cNvGrpSpPr>
            <a:grpSpLocks/>
          </p:cNvGrpSpPr>
          <p:nvPr/>
        </p:nvGrpSpPr>
        <p:grpSpPr bwMode="auto">
          <a:xfrm>
            <a:off x="7847013" y="6402388"/>
            <a:ext cx="860425" cy="271462"/>
            <a:chOff x="4943" y="4033"/>
            <a:chExt cx="542" cy="171"/>
          </a:xfrm>
        </p:grpSpPr>
        <p:sp>
          <p:nvSpPr>
            <p:cNvPr id="51205" name="AutoShape 5">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51206" name="Text Box 6"/>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grpSp>
        <p:nvGrpSpPr>
          <p:cNvPr id="51207" name="Group 7"/>
          <p:cNvGrpSpPr>
            <a:grpSpLocks/>
          </p:cNvGrpSpPr>
          <p:nvPr/>
        </p:nvGrpSpPr>
        <p:grpSpPr bwMode="auto">
          <a:xfrm>
            <a:off x="838200" y="2057400"/>
            <a:ext cx="3781425" cy="3702050"/>
            <a:chOff x="912" y="1344"/>
            <a:chExt cx="2382" cy="2332"/>
          </a:xfrm>
        </p:grpSpPr>
        <p:sp>
          <p:nvSpPr>
            <p:cNvPr id="51208" name="Rectangle 8"/>
            <p:cNvSpPr>
              <a:spLocks noChangeArrowheads="1"/>
            </p:cNvSpPr>
            <p:nvPr/>
          </p:nvSpPr>
          <p:spPr bwMode="auto">
            <a:xfrm>
              <a:off x="960" y="1344"/>
              <a:ext cx="2208" cy="808"/>
            </a:xfrm>
            <a:prstGeom prst="rect">
              <a:avLst/>
            </a:prstGeom>
            <a:noFill/>
            <a:ln w="9525">
              <a:noFill/>
              <a:miter lim="800000"/>
              <a:headEnd/>
              <a:tailEnd/>
            </a:ln>
            <a:effectLst/>
          </p:spPr>
          <p:txBody>
            <a:bodyPr>
              <a:spAutoFit/>
            </a:bodyPr>
            <a:lstStyle/>
            <a:p>
              <a:pPr marL="287338" indent="-287338" eaLnBrk="0" hangingPunct="0">
                <a:spcBef>
                  <a:spcPct val="50000"/>
                </a:spcBef>
                <a:buClr>
                  <a:srgbClr val="000066"/>
                </a:buClr>
                <a:buSzPct val="75000"/>
                <a:buFont typeface="Wingdings" pitchFamily="2" charset="2"/>
                <a:buChar char="Ø"/>
              </a:pPr>
              <a:r>
                <a:rPr kumimoji="1" lang="en-US" sz="2600" b="1">
                  <a:solidFill>
                    <a:srgbClr val="000000"/>
                  </a:solidFill>
                  <a:latin typeface="Times New Roman" pitchFamily="18" charset="0"/>
                </a:rPr>
                <a:t>PC dan kompatibel menggunakan sistem operasi Windows</a:t>
              </a:r>
            </a:p>
          </p:txBody>
        </p:sp>
        <p:pic>
          <p:nvPicPr>
            <p:cNvPr id="51209" name="Picture 9" descr="fig01_15"/>
            <p:cNvPicPr>
              <a:picLocks noChangeAspect="1" noChangeArrowheads="1"/>
            </p:cNvPicPr>
            <p:nvPr/>
          </p:nvPicPr>
          <p:blipFill>
            <a:blip r:embed="rId2"/>
            <a:srcRect/>
            <a:stretch>
              <a:fillRect/>
            </a:stretch>
          </p:blipFill>
          <p:spPr bwMode="auto">
            <a:xfrm>
              <a:off x="912" y="2352"/>
              <a:ext cx="2382" cy="1324"/>
            </a:xfrm>
            <a:prstGeom prst="rect">
              <a:avLst/>
            </a:prstGeom>
            <a:noFill/>
            <a:effectLst>
              <a:outerShdw dist="107763" dir="2700000" algn="ctr" rotWithShape="0">
                <a:srgbClr val="808080">
                  <a:alpha val="50000"/>
                </a:srgbClr>
              </a:outerShdw>
            </a:effectLst>
          </p:spPr>
        </p:pic>
      </p:grpSp>
      <p:grpSp>
        <p:nvGrpSpPr>
          <p:cNvPr id="51210" name="Group 10"/>
          <p:cNvGrpSpPr>
            <a:grpSpLocks/>
          </p:cNvGrpSpPr>
          <p:nvPr/>
        </p:nvGrpSpPr>
        <p:grpSpPr bwMode="auto">
          <a:xfrm>
            <a:off x="4724400" y="2057400"/>
            <a:ext cx="4114800" cy="4191000"/>
            <a:chOff x="3216" y="1152"/>
            <a:chExt cx="2160" cy="2640"/>
          </a:xfrm>
        </p:grpSpPr>
        <p:sp>
          <p:nvSpPr>
            <p:cNvPr id="51211" name="Rectangle 11"/>
            <p:cNvSpPr>
              <a:spLocks noChangeArrowheads="1"/>
            </p:cNvSpPr>
            <p:nvPr/>
          </p:nvSpPr>
          <p:spPr bwMode="auto">
            <a:xfrm>
              <a:off x="3216" y="1152"/>
              <a:ext cx="2160" cy="1058"/>
            </a:xfrm>
            <a:prstGeom prst="rect">
              <a:avLst/>
            </a:prstGeom>
            <a:noFill/>
            <a:ln w="9525">
              <a:noFill/>
              <a:miter lim="800000"/>
              <a:headEnd/>
              <a:tailEnd/>
            </a:ln>
            <a:effectLst/>
          </p:spPr>
          <p:txBody>
            <a:bodyPr>
              <a:spAutoFit/>
            </a:bodyPr>
            <a:lstStyle/>
            <a:p>
              <a:pPr marL="287338" indent="-287338" eaLnBrk="0" hangingPunct="0">
                <a:spcBef>
                  <a:spcPct val="50000"/>
                </a:spcBef>
                <a:buClr>
                  <a:srgbClr val="000066"/>
                </a:buClr>
                <a:buSzPct val="75000"/>
                <a:buFont typeface="Wingdings" pitchFamily="2" charset="2"/>
                <a:buChar char="Ø"/>
              </a:pPr>
              <a:r>
                <a:rPr kumimoji="1" lang="en-US" sz="2600" b="1">
                  <a:solidFill>
                    <a:srgbClr val="000000"/>
                  </a:solidFill>
                  <a:latin typeface="Times New Roman" pitchFamily="18" charset="0"/>
                </a:rPr>
                <a:t>Apple Macintosh biasanya menggunakan sistem operasi Macintosh (Mac OS X)</a:t>
              </a:r>
            </a:p>
          </p:txBody>
        </p:sp>
        <p:pic>
          <p:nvPicPr>
            <p:cNvPr id="51212" name="Picture 12" descr="fig01_16"/>
            <p:cNvPicPr>
              <a:picLocks noChangeAspect="1" noChangeArrowheads="1"/>
            </p:cNvPicPr>
            <p:nvPr/>
          </p:nvPicPr>
          <p:blipFill>
            <a:blip r:embed="rId3"/>
            <a:srcRect/>
            <a:stretch>
              <a:fillRect/>
            </a:stretch>
          </p:blipFill>
          <p:spPr bwMode="auto">
            <a:xfrm>
              <a:off x="3552" y="2208"/>
              <a:ext cx="1560" cy="1584"/>
            </a:xfrm>
            <a:prstGeom prst="rect">
              <a:avLst/>
            </a:prstGeom>
            <a:noFill/>
            <a:effectLst>
              <a:outerShdw dist="107763" dir="2700000" algn="ctr" rotWithShape="0">
                <a:srgbClr val="808080">
                  <a:alpha val="50000"/>
                </a:srgbClr>
              </a:outerShdw>
            </a:effectLst>
          </p:spPr>
        </p:pic>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Personal Computers</a:t>
            </a:r>
          </a:p>
        </p:txBody>
      </p:sp>
      <p:sp>
        <p:nvSpPr>
          <p:cNvPr id="52227" name="Rectangle 3"/>
          <p:cNvSpPr>
            <a:spLocks noGrp="1" noChangeArrowheads="1"/>
          </p:cNvSpPr>
          <p:nvPr>
            <p:ph type="body" idx="1"/>
          </p:nvPr>
        </p:nvSpPr>
        <p:spPr>
          <a:xfrm>
            <a:off x="381000" y="1066800"/>
            <a:ext cx="7523163" cy="776288"/>
          </a:xfrm>
        </p:spPr>
        <p:txBody>
          <a:bodyPr/>
          <a:lstStyle/>
          <a:p>
            <a:pPr marL="533400" indent="-533400"/>
            <a:r>
              <a:rPr lang="en-US"/>
              <a:t>Apa itu </a:t>
            </a:r>
            <a:r>
              <a:rPr lang="en-US">
                <a:solidFill>
                  <a:srgbClr val="D94439"/>
                </a:solidFill>
              </a:rPr>
              <a:t>desktop computer</a:t>
            </a:r>
            <a:r>
              <a:rPr lang="en-US"/>
              <a:t>?</a:t>
            </a:r>
          </a:p>
        </p:txBody>
      </p:sp>
      <p:grpSp>
        <p:nvGrpSpPr>
          <p:cNvPr id="52228" name="Group 4"/>
          <p:cNvGrpSpPr>
            <a:grpSpLocks/>
          </p:cNvGrpSpPr>
          <p:nvPr/>
        </p:nvGrpSpPr>
        <p:grpSpPr bwMode="auto">
          <a:xfrm>
            <a:off x="7847013" y="6402388"/>
            <a:ext cx="860425" cy="271462"/>
            <a:chOff x="4943" y="4033"/>
            <a:chExt cx="542" cy="171"/>
          </a:xfrm>
        </p:grpSpPr>
        <p:sp>
          <p:nvSpPr>
            <p:cNvPr id="52229" name="AutoShape 5">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52230" name="Text Box 6"/>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sp>
        <p:nvSpPr>
          <p:cNvPr id="52231" name="Rectangle 7"/>
          <p:cNvSpPr>
            <a:spLocks noChangeArrowheads="1"/>
          </p:cNvSpPr>
          <p:nvPr/>
        </p:nvSpPr>
        <p:spPr bwMode="auto">
          <a:xfrm>
            <a:off x="304800" y="1600200"/>
            <a:ext cx="7848600" cy="990600"/>
          </a:xfrm>
          <a:prstGeom prst="rect">
            <a:avLst/>
          </a:prstGeom>
          <a:noFill/>
          <a:ln w="9525">
            <a:noFill/>
            <a:miter lim="800000"/>
            <a:headEnd/>
            <a:tailEnd/>
          </a:ln>
        </p:spPr>
        <p:txBody>
          <a:bodyPr/>
          <a:lstStyle/>
          <a:p>
            <a:pPr marL="609600" lvl="1" indent="-495300">
              <a:spcBef>
                <a:spcPct val="20000"/>
              </a:spcBef>
              <a:buClr>
                <a:schemeClr val="accent2"/>
              </a:buClr>
              <a:buSzPct val="60000"/>
              <a:buFont typeface="Wingdings" pitchFamily="2" charset="2"/>
              <a:buChar char="q"/>
            </a:pPr>
            <a:r>
              <a:rPr lang="en-US" sz="2600"/>
              <a:t>Dirancang pada semua komponen yang cocok ditempatkan diatas meja / meja tulis</a:t>
            </a:r>
          </a:p>
        </p:txBody>
      </p:sp>
      <p:pic>
        <p:nvPicPr>
          <p:cNvPr id="52232" name="Picture 8" descr="fig01_15"/>
          <p:cNvPicPr>
            <a:picLocks noChangeAspect="1" noChangeArrowheads="1"/>
          </p:cNvPicPr>
          <p:nvPr/>
        </p:nvPicPr>
        <p:blipFill>
          <a:blip r:embed="rId2"/>
          <a:srcRect/>
          <a:stretch>
            <a:fillRect/>
          </a:stretch>
        </p:blipFill>
        <p:spPr bwMode="auto">
          <a:xfrm>
            <a:off x="1143000" y="2438400"/>
            <a:ext cx="6448425" cy="3586163"/>
          </a:xfrm>
          <a:prstGeom prst="rect">
            <a:avLst/>
          </a:prstGeom>
          <a:noFill/>
          <a:effectLst>
            <a:outerShdw dist="107763" dir="2700000" algn="ctr" rotWithShape="0">
              <a:srgbClr val="808080">
                <a:alpha val="50000"/>
              </a:srgbClr>
            </a:outerShdw>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3800"/>
              <a:t>Mobile Computers and Mobile Devices</a:t>
            </a:r>
          </a:p>
        </p:txBody>
      </p:sp>
      <p:sp>
        <p:nvSpPr>
          <p:cNvPr id="53251" name="Rectangle 3"/>
          <p:cNvSpPr>
            <a:spLocks noGrp="1" noChangeArrowheads="1"/>
          </p:cNvSpPr>
          <p:nvPr>
            <p:ph type="body" idx="1"/>
          </p:nvPr>
        </p:nvSpPr>
        <p:spPr>
          <a:xfrm>
            <a:off x="457200" y="1143000"/>
            <a:ext cx="5111750" cy="776288"/>
          </a:xfrm>
        </p:spPr>
        <p:txBody>
          <a:bodyPr/>
          <a:lstStyle/>
          <a:p>
            <a:pPr marL="533400" indent="-533400"/>
            <a:r>
              <a:rPr lang="en-US"/>
              <a:t>Apa itu</a:t>
            </a:r>
            <a:r>
              <a:rPr lang="en-US" b="1"/>
              <a:t> </a:t>
            </a:r>
            <a:r>
              <a:rPr lang="en-US">
                <a:solidFill>
                  <a:srgbClr val="D94439"/>
                </a:solidFill>
              </a:rPr>
              <a:t>notebook computer</a:t>
            </a:r>
            <a:r>
              <a:rPr lang="en-US"/>
              <a:t>?</a:t>
            </a:r>
          </a:p>
        </p:txBody>
      </p:sp>
      <p:grpSp>
        <p:nvGrpSpPr>
          <p:cNvPr id="53252" name="Group 4"/>
          <p:cNvGrpSpPr>
            <a:grpSpLocks/>
          </p:cNvGrpSpPr>
          <p:nvPr/>
        </p:nvGrpSpPr>
        <p:grpSpPr bwMode="auto">
          <a:xfrm>
            <a:off x="7847013" y="6402388"/>
            <a:ext cx="860425" cy="271462"/>
            <a:chOff x="4943" y="4033"/>
            <a:chExt cx="542" cy="171"/>
          </a:xfrm>
        </p:grpSpPr>
        <p:sp>
          <p:nvSpPr>
            <p:cNvPr id="53253" name="AutoShape 5">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53254" name="Text Box 6"/>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sp>
        <p:nvSpPr>
          <p:cNvPr id="53255" name="Rectangle 7"/>
          <p:cNvSpPr>
            <a:spLocks noChangeArrowheads="1"/>
          </p:cNvSpPr>
          <p:nvPr/>
        </p:nvSpPr>
        <p:spPr bwMode="auto">
          <a:xfrm>
            <a:off x="685800" y="2209800"/>
            <a:ext cx="4343400" cy="2438400"/>
          </a:xfrm>
          <a:prstGeom prst="rect">
            <a:avLst/>
          </a:prstGeom>
          <a:noFill/>
          <a:ln w="9525">
            <a:noFill/>
            <a:miter lim="800000"/>
            <a:headEnd/>
            <a:tailEnd/>
          </a:ln>
        </p:spPr>
        <p:txBody>
          <a:bodyPr/>
          <a:lstStyle/>
          <a:p>
            <a:pPr marL="609600" lvl="1" indent="-495300">
              <a:spcBef>
                <a:spcPct val="20000"/>
              </a:spcBef>
              <a:buClr>
                <a:schemeClr val="accent2"/>
              </a:buClr>
              <a:buSzPct val="60000"/>
              <a:buFont typeface="Wingdings" pitchFamily="2" charset="2"/>
              <a:buChar char="q"/>
            </a:pPr>
            <a:r>
              <a:rPr lang="en-US" sz="2600"/>
              <a:t>Portable, cukup kecil dan sesuai untuk ditaruh pada pangkuan</a:t>
            </a:r>
          </a:p>
          <a:p>
            <a:pPr marL="609600" lvl="1" indent="-495300">
              <a:spcBef>
                <a:spcPct val="20000"/>
              </a:spcBef>
              <a:buClr>
                <a:schemeClr val="accent2"/>
              </a:buClr>
              <a:buSzPct val="60000"/>
              <a:buFont typeface="Wingdings" pitchFamily="2" charset="2"/>
              <a:buChar char="q"/>
            </a:pPr>
            <a:r>
              <a:rPr lang="en-US" sz="2600"/>
              <a:t>Disebut juga </a:t>
            </a:r>
            <a:r>
              <a:rPr lang="en-US" sz="2600">
                <a:solidFill>
                  <a:srgbClr val="D94439"/>
                </a:solidFill>
              </a:rPr>
              <a:t>laptop computer</a:t>
            </a:r>
          </a:p>
          <a:p>
            <a:pPr marL="609600" lvl="1" indent="-495300">
              <a:spcBef>
                <a:spcPct val="20000"/>
              </a:spcBef>
              <a:buClr>
                <a:schemeClr val="accent2"/>
              </a:buClr>
              <a:buSzPct val="60000"/>
              <a:buFont typeface="Wingdings" pitchFamily="2" charset="2"/>
              <a:buChar char="q"/>
            </a:pPr>
            <a:r>
              <a:rPr lang="en-US" sz="2600"/>
              <a:t>Umumnya lebih mahal dari komputer desktop dengan kemampuan yang sama. </a:t>
            </a:r>
          </a:p>
        </p:txBody>
      </p:sp>
      <p:pic>
        <p:nvPicPr>
          <p:cNvPr id="53256" name="Picture 8" descr="fig01_17"/>
          <p:cNvPicPr>
            <a:picLocks noChangeAspect="1" noChangeArrowheads="1"/>
          </p:cNvPicPr>
          <p:nvPr/>
        </p:nvPicPr>
        <p:blipFill>
          <a:blip r:embed="rId2"/>
          <a:srcRect/>
          <a:stretch>
            <a:fillRect/>
          </a:stretch>
        </p:blipFill>
        <p:spPr bwMode="auto">
          <a:xfrm>
            <a:off x="4724400" y="1600200"/>
            <a:ext cx="3892550" cy="4148138"/>
          </a:xfrm>
          <a:prstGeom prst="rect">
            <a:avLst/>
          </a:prstGeom>
          <a:noFill/>
          <a:effectLst>
            <a:outerShdw dist="107763" dir="2700000" algn="ctr" rotWithShape="0">
              <a:srgbClr val="808080">
                <a:alpha val="50000"/>
              </a:srgbClr>
            </a:outerShdw>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3800"/>
              <a:t>Mobile Computers and Mobile Devices</a:t>
            </a:r>
          </a:p>
        </p:txBody>
      </p:sp>
      <p:sp>
        <p:nvSpPr>
          <p:cNvPr id="54275" name="Rectangle 3"/>
          <p:cNvSpPr>
            <a:spLocks noGrp="1" noChangeArrowheads="1"/>
          </p:cNvSpPr>
          <p:nvPr>
            <p:ph type="body" idx="1"/>
          </p:nvPr>
        </p:nvSpPr>
        <p:spPr>
          <a:xfrm>
            <a:off x="469900" y="1600200"/>
            <a:ext cx="4746625" cy="557213"/>
          </a:xfrm>
        </p:spPr>
        <p:txBody>
          <a:bodyPr/>
          <a:lstStyle/>
          <a:p>
            <a:pPr marL="533400" indent="-533400"/>
            <a:r>
              <a:rPr lang="en-US"/>
              <a:t>Apa itu </a:t>
            </a:r>
            <a:r>
              <a:rPr lang="en-US">
                <a:solidFill>
                  <a:srgbClr val="D94439"/>
                </a:solidFill>
              </a:rPr>
              <a:t>Tablet PC</a:t>
            </a:r>
            <a:r>
              <a:rPr lang="en-US"/>
              <a:t>?</a:t>
            </a:r>
          </a:p>
        </p:txBody>
      </p:sp>
      <p:grpSp>
        <p:nvGrpSpPr>
          <p:cNvPr id="54276" name="Group 4"/>
          <p:cNvGrpSpPr>
            <a:grpSpLocks/>
          </p:cNvGrpSpPr>
          <p:nvPr/>
        </p:nvGrpSpPr>
        <p:grpSpPr bwMode="auto">
          <a:xfrm>
            <a:off x="7847013" y="6402388"/>
            <a:ext cx="860425" cy="271462"/>
            <a:chOff x="4943" y="4033"/>
            <a:chExt cx="542" cy="171"/>
          </a:xfrm>
        </p:grpSpPr>
        <p:sp>
          <p:nvSpPr>
            <p:cNvPr id="54277" name="AutoShape 5">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54278" name="Text Box 6"/>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sp>
        <p:nvSpPr>
          <p:cNvPr id="54279" name="Rectangle 7"/>
          <p:cNvSpPr>
            <a:spLocks noChangeArrowheads="1"/>
          </p:cNvSpPr>
          <p:nvPr/>
        </p:nvSpPr>
        <p:spPr bwMode="auto">
          <a:xfrm>
            <a:off x="838200" y="2286000"/>
            <a:ext cx="4953000" cy="533400"/>
          </a:xfrm>
          <a:prstGeom prst="rect">
            <a:avLst/>
          </a:prstGeom>
          <a:noFill/>
          <a:ln w="9525">
            <a:noFill/>
            <a:miter lim="800000"/>
            <a:headEnd/>
            <a:tailEnd/>
          </a:ln>
        </p:spPr>
        <p:txBody>
          <a:bodyPr/>
          <a:lstStyle/>
          <a:p>
            <a:pPr marL="609600" lvl="1" indent="-495300">
              <a:spcBef>
                <a:spcPct val="20000"/>
              </a:spcBef>
              <a:buClr>
                <a:schemeClr val="accent2"/>
              </a:buClr>
              <a:buSzPct val="60000"/>
              <a:buFont typeface="Wingdings" pitchFamily="2" charset="2"/>
              <a:buChar char="q"/>
            </a:pPr>
            <a:r>
              <a:rPr lang="en-US" sz="2600"/>
              <a:t>Menyerupai papan tulis surat</a:t>
            </a:r>
          </a:p>
          <a:p>
            <a:pPr marL="609600" lvl="1" indent="-495300">
              <a:spcBef>
                <a:spcPct val="20000"/>
              </a:spcBef>
              <a:buClr>
                <a:schemeClr val="accent2"/>
              </a:buClr>
              <a:buSzPct val="60000"/>
              <a:buFont typeface="Wingdings" pitchFamily="2" charset="2"/>
              <a:buChar char="q"/>
            </a:pPr>
            <a:r>
              <a:rPr lang="en-US" sz="2600"/>
              <a:t>Dapat menulis pada layar menggunakan pena digital</a:t>
            </a:r>
          </a:p>
          <a:p>
            <a:pPr marL="609600" lvl="1" indent="-495300">
              <a:spcBef>
                <a:spcPct val="20000"/>
              </a:spcBef>
              <a:buClr>
                <a:schemeClr val="accent2"/>
              </a:buClr>
              <a:buSzPct val="60000"/>
              <a:buFont typeface="Wingdings" pitchFamily="2" charset="2"/>
              <a:buChar char="q"/>
            </a:pPr>
            <a:r>
              <a:rPr lang="en-US" sz="2600"/>
              <a:t>Biasanya digunakan untuk membuat suatu catatan</a:t>
            </a:r>
          </a:p>
        </p:txBody>
      </p:sp>
      <p:pic>
        <p:nvPicPr>
          <p:cNvPr id="54280" name="Picture 8" descr="fig01_18"/>
          <p:cNvPicPr>
            <a:picLocks noChangeAspect="1" noChangeArrowheads="1"/>
          </p:cNvPicPr>
          <p:nvPr/>
        </p:nvPicPr>
        <p:blipFill>
          <a:blip r:embed="rId2"/>
          <a:srcRect/>
          <a:stretch>
            <a:fillRect/>
          </a:stretch>
        </p:blipFill>
        <p:spPr bwMode="auto">
          <a:xfrm>
            <a:off x="5257800" y="2057400"/>
            <a:ext cx="3414713" cy="3505200"/>
          </a:xfrm>
          <a:prstGeom prst="rect">
            <a:avLst/>
          </a:prstGeom>
          <a:noFill/>
          <a:effectLst>
            <a:outerShdw dist="107763" dir="2700000" algn="ctr" rotWithShape="0">
              <a:srgbClr val="808080">
                <a:alpha val="50000"/>
              </a:srgbClr>
            </a:outerShdw>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25413"/>
            <a:ext cx="8229600" cy="1139825"/>
          </a:xfrm>
        </p:spPr>
        <p:txBody>
          <a:bodyPr/>
          <a:lstStyle/>
          <a:p>
            <a:r>
              <a:rPr lang="en-US"/>
              <a:t>Computer System</a:t>
            </a:r>
          </a:p>
        </p:txBody>
      </p:sp>
      <p:sp>
        <p:nvSpPr>
          <p:cNvPr id="20483" name="Rectangle 3"/>
          <p:cNvSpPr>
            <a:spLocks noGrp="1" noChangeArrowheads="1"/>
          </p:cNvSpPr>
          <p:nvPr>
            <p:ph type="body" sz="half" idx="1"/>
          </p:nvPr>
        </p:nvSpPr>
        <p:spPr>
          <a:xfrm>
            <a:off x="457200" y="1447800"/>
            <a:ext cx="8305800" cy="4530725"/>
          </a:xfrm>
        </p:spPr>
        <p:txBody>
          <a:bodyPr/>
          <a:lstStyle/>
          <a:p>
            <a:r>
              <a:rPr lang="en-US" sz="2200"/>
              <a:t>Sistem Komputer terbagi atas : Hardware, Sistem Operasi, Program Aplikasi, Brainware(user)</a:t>
            </a:r>
          </a:p>
        </p:txBody>
      </p:sp>
      <p:graphicFrame>
        <p:nvGraphicFramePr>
          <p:cNvPr id="20486" name="Object 6"/>
          <p:cNvGraphicFramePr>
            <a:graphicFrameLocks noChangeAspect="1"/>
          </p:cNvGraphicFramePr>
          <p:nvPr>
            <p:ph sz="half" idx="2"/>
          </p:nvPr>
        </p:nvGraphicFramePr>
        <p:xfrm>
          <a:off x="469900" y="2578100"/>
          <a:ext cx="8153400" cy="4108450"/>
        </p:xfrm>
        <a:graphic>
          <a:graphicData uri="http://schemas.openxmlformats.org/presentationml/2006/ole">
            <p:oleObj spid="_x0000_s20486" name="Bitmap Image" r:id="rId3" imgW="6466667" imgH="3258005" progId="Paint.Picture">
              <p:embed/>
            </p:oleObj>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Mobile Computers and Mobile Devices</a:t>
            </a:r>
          </a:p>
        </p:txBody>
      </p:sp>
      <p:sp>
        <p:nvSpPr>
          <p:cNvPr id="55299" name="Rectangle 3"/>
          <p:cNvSpPr>
            <a:spLocks noGrp="1" noChangeArrowheads="1"/>
          </p:cNvSpPr>
          <p:nvPr>
            <p:ph type="body" idx="1"/>
          </p:nvPr>
        </p:nvSpPr>
        <p:spPr>
          <a:xfrm>
            <a:off x="469900" y="1612900"/>
            <a:ext cx="7085013" cy="701675"/>
          </a:xfrm>
        </p:spPr>
        <p:txBody>
          <a:bodyPr/>
          <a:lstStyle/>
          <a:p>
            <a:pPr marL="533400" indent="-533400"/>
            <a:r>
              <a:rPr lang="en-US"/>
              <a:t>Apa saja perangkat mobile</a:t>
            </a:r>
            <a:r>
              <a:rPr lang="en-US">
                <a:solidFill>
                  <a:schemeClr val="bg2"/>
                </a:solidFill>
              </a:rPr>
              <a:t>?</a:t>
            </a:r>
          </a:p>
        </p:txBody>
      </p:sp>
      <p:grpSp>
        <p:nvGrpSpPr>
          <p:cNvPr id="55300" name="Group 4"/>
          <p:cNvGrpSpPr>
            <a:grpSpLocks/>
          </p:cNvGrpSpPr>
          <p:nvPr/>
        </p:nvGrpSpPr>
        <p:grpSpPr bwMode="auto">
          <a:xfrm>
            <a:off x="7847013" y="6402388"/>
            <a:ext cx="860425" cy="271462"/>
            <a:chOff x="4943" y="4033"/>
            <a:chExt cx="542" cy="171"/>
          </a:xfrm>
        </p:grpSpPr>
        <p:sp>
          <p:nvSpPr>
            <p:cNvPr id="55301" name="AutoShape 5">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55302" name="Text Box 6"/>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sp>
        <p:nvSpPr>
          <p:cNvPr id="55303" name="AutoShape 7"/>
          <p:cNvSpPr>
            <a:spLocks noChangeArrowheads="1"/>
          </p:cNvSpPr>
          <p:nvPr/>
        </p:nvSpPr>
        <p:spPr bwMode="auto">
          <a:xfrm>
            <a:off x="5181600" y="2667000"/>
            <a:ext cx="2971800" cy="2971800"/>
          </a:xfrm>
          <a:prstGeom prst="horizontalScroll">
            <a:avLst>
              <a:gd name="adj" fmla="val 12500"/>
            </a:avLst>
          </a:prstGeom>
          <a:solidFill>
            <a:srgbClr val="00CCFF"/>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eaLnBrk="0" hangingPunct="0"/>
            <a:r>
              <a:rPr lang="en-US" sz="2400" b="1">
                <a:solidFill>
                  <a:srgbClr val="D94439"/>
                </a:solidFill>
                <a:latin typeface="Times" pitchFamily="18" charset="0"/>
              </a:rPr>
              <a:t>Internet-enabled</a:t>
            </a:r>
            <a:r>
              <a:rPr lang="en-US" sz="2400" b="1">
                <a:solidFill>
                  <a:schemeClr val="bg2"/>
                </a:solidFill>
                <a:latin typeface="Times" pitchFamily="18" charset="0"/>
              </a:rPr>
              <a:t/>
            </a:r>
            <a:br>
              <a:rPr lang="en-US" sz="2400" b="1">
                <a:solidFill>
                  <a:schemeClr val="bg2"/>
                </a:solidFill>
                <a:latin typeface="Times" pitchFamily="18" charset="0"/>
              </a:rPr>
            </a:br>
            <a:r>
              <a:rPr lang="en-US" sz="2400" b="1">
                <a:solidFill>
                  <a:schemeClr val="bg2"/>
                </a:solidFill>
                <a:latin typeface="Times" pitchFamily="18" charset="0"/>
              </a:rPr>
              <a:t>telephone is a</a:t>
            </a:r>
            <a:br>
              <a:rPr lang="en-US" sz="2400" b="1">
                <a:solidFill>
                  <a:schemeClr val="bg2"/>
                </a:solidFill>
                <a:latin typeface="Times" pitchFamily="18" charset="0"/>
              </a:rPr>
            </a:br>
            <a:r>
              <a:rPr lang="en-US" sz="2400" b="1">
                <a:solidFill>
                  <a:schemeClr val="bg2"/>
                </a:solidFill>
                <a:latin typeface="Times" pitchFamily="18" charset="0"/>
              </a:rPr>
              <a:t>“smart phone”</a:t>
            </a:r>
          </a:p>
        </p:txBody>
      </p:sp>
      <p:sp>
        <p:nvSpPr>
          <p:cNvPr id="55304" name="AutoShape 8"/>
          <p:cNvSpPr>
            <a:spLocks noChangeArrowheads="1"/>
          </p:cNvSpPr>
          <p:nvPr/>
        </p:nvSpPr>
        <p:spPr bwMode="auto">
          <a:xfrm>
            <a:off x="1447800" y="2362200"/>
            <a:ext cx="2971800" cy="2971800"/>
          </a:xfrm>
          <a:prstGeom prst="horizontalScroll">
            <a:avLst>
              <a:gd name="adj" fmla="val 12500"/>
            </a:avLst>
          </a:prstGeom>
          <a:solidFill>
            <a:srgbClr val="00CCFF"/>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eaLnBrk="0" hangingPunct="0"/>
            <a:r>
              <a:rPr lang="en-US" sz="2400" b="1">
                <a:solidFill>
                  <a:schemeClr val="bg2"/>
                </a:solidFill>
                <a:latin typeface="Times" pitchFamily="18" charset="0"/>
              </a:rPr>
              <a:t>Cukup kecil untuk </a:t>
            </a:r>
          </a:p>
          <a:p>
            <a:pPr algn="ctr" eaLnBrk="0" hangingPunct="0"/>
            <a:r>
              <a:rPr lang="en-US" sz="2400" b="1">
                <a:solidFill>
                  <a:schemeClr val="bg2"/>
                </a:solidFill>
                <a:latin typeface="Times" pitchFamily="18" charset="0"/>
              </a:rPr>
              <a:t>dibawa dalam </a:t>
            </a:r>
          </a:p>
          <a:p>
            <a:pPr algn="ctr" eaLnBrk="0" hangingPunct="0"/>
            <a:r>
              <a:rPr lang="en-US" sz="2400" b="1">
                <a:solidFill>
                  <a:schemeClr val="bg2"/>
                </a:solidFill>
                <a:latin typeface="Times" pitchFamily="18" charset="0"/>
              </a:rPr>
              <a:t>kantong</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3800"/>
              <a:t>Mobile Computers and Mobile Devices</a:t>
            </a:r>
          </a:p>
        </p:txBody>
      </p:sp>
      <p:sp>
        <p:nvSpPr>
          <p:cNvPr id="56323" name="Rectangle 3"/>
          <p:cNvSpPr>
            <a:spLocks noGrp="1" noChangeArrowheads="1"/>
          </p:cNvSpPr>
          <p:nvPr>
            <p:ph type="body" idx="1"/>
          </p:nvPr>
        </p:nvSpPr>
        <p:spPr>
          <a:xfrm>
            <a:off x="304800" y="1143000"/>
            <a:ext cx="8585200" cy="4757738"/>
          </a:xfrm>
        </p:spPr>
        <p:txBody>
          <a:bodyPr/>
          <a:lstStyle/>
          <a:p>
            <a:pPr marL="533400" indent="-533400"/>
            <a:r>
              <a:rPr lang="en-US"/>
              <a:t>Apa itu </a:t>
            </a:r>
            <a:r>
              <a:rPr lang="en-US">
                <a:solidFill>
                  <a:srgbClr val="D94439"/>
                </a:solidFill>
              </a:rPr>
              <a:t>handheld computer</a:t>
            </a:r>
            <a:r>
              <a:rPr lang="en-US"/>
              <a:t>?</a:t>
            </a:r>
          </a:p>
          <a:p>
            <a:pPr marL="533400" indent="-533400"/>
            <a:endParaRPr lang="en-US" b="1"/>
          </a:p>
        </p:txBody>
      </p:sp>
      <p:grpSp>
        <p:nvGrpSpPr>
          <p:cNvPr id="56324" name="Group 4"/>
          <p:cNvGrpSpPr>
            <a:grpSpLocks/>
          </p:cNvGrpSpPr>
          <p:nvPr/>
        </p:nvGrpSpPr>
        <p:grpSpPr bwMode="auto">
          <a:xfrm>
            <a:off x="7847013" y="6402388"/>
            <a:ext cx="860425" cy="271462"/>
            <a:chOff x="4943" y="4033"/>
            <a:chExt cx="542" cy="171"/>
          </a:xfrm>
        </p:grpSpPr>
        <p:sp>
          <p:nvSpPr>
            <p:cNvPr id="56325" name="AutoShape 5">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56326" name="Text Box 6"/>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grpSp>
        <p:nvGrpSpPr>
          <p:cNvPr id="56327" name="Group 7"/>
          <p:cNvGrpSpPr>
            <a:grpSpLocks/>
          </p:cNvGrpSpPr>
          <p:nvPr/>
        </p:nvGrpSpPr>
        <p:grpSpPr bwMode="auto">
          <a:xfrm>
            <a:off x="4953000" y="2057400"/>
            <a:ext cx="3530600" cy="2708275"/>
            <a:chOff x="3120" y="1920"/>
            <a:chExt cx="2224" cy="1706"/>
          </a:xfrm>
        </p:grpSpPr>
        <p:sp>
          <p:nvSpPr>
            <p:cNvPr id="56328" name="AutoShape 8"/>
            <p:cNvSpPr>
              <a:spLocks noChangeArrowheads="1"/>
            </p:cNvSpPr>
            <p:nvPr/>
          </p:nvSpPr>
          <p:spPr bwMode="auto">
            <a:xfrm>
              <a:off x="3120" y="1920"/>
              <a:ext cx="2224" cy="1706"/>
            </a:xfrm>
            <a:prstGeom prst="octagon">
              <a:avLst>
                <a:gd name="adj" fmla="val 29287"/>
              </a:avLst>
            </a:prstGeom>
            <a:solidFill>
              <a:schemeClr val="bg1"/>
            </a:solidFill>
            <a:ln w="9525">
              <a:noFill/>
              <a:miter lim="800000"/>
              <a:headEnd/>
              <a:tailEnd/>
            </a:ln>
            <a:effectLst/>
            <a:scene3d>
              <a:camera prst="legacyObliqueTopLeft"/>
              <a:lightRig rig="legacyFlat3" dir="t"/>
            </a:scene3d>
            <a:sp3d extrusionH="430200" prstMaterial="legacyMatte">
              <a:bevelT w="13500" h="13500" prst="angle"/>
              <a:bevelB w="13500" h="13500" prst="angle"/>
              <a:extrusionClr>
                <a:srgbClr val="0099CC"/>
              </a:extrusionClr>
            </a:sp3d>
          </p:spPr>
          <p:txBody>
            <a:bodyPr wrap="none" anchor="ctr">
              <a:flatTx/>
            </a:bodyPr>
            <a:lstStyle/>
            <a:p>
              <a:endParaRPr lang="id-ID"/>
            </a:p>
          </p:txBody>
        </p:sp>
        <p:sp>
          <p:nvSpPr>
            <p:cNvPr id="56329" name="Text Box 9"/>
            <p:cNvSpPr txBox="1">
              <a:spLocks noChangeArrowheads="1"/>
            </p:cNvSpPr>
            <p:nvPr/>
          </p:nvSpPr>
          <p:spPr bwMode="auto">
            <a:xfrm>
              <a:off x="3240" y="1968"/>
              <a:ext cx="1920" cy="1403"/>
            </a:xfrm>
            <a:prstGeom prst="rect">
              <a:avLst/>
            </a:prstGeom>
            <a:noFill/>
            <a:ln w="9525">
              <a:noFill/>
              <a:miter lim="800000"/>
              <a:headEnd/>
              <a:tailEnd/>
            </a:ln>
            <a:effectLst/>
          </p:spPr>
          <p:txBody>
            <a:bodyPr>
              <a:spAutoFit/>
            </a:bodyPr>
            <a:lstStyle/>
            <a:p>
              <a:pPr algn="ctr" eaLnBrk="0" hangingPunct="0"/>
              <a:r>
                <a:rPr kumimoji="1" lang="en-US" sz="2800" b="1">
                  <a:solidFill>
                    <a:srgbClr val="FFFFCC"/>
                  </a:solidFill>
                  <a:latin typeface="Times New Roman" pitchFamily="18" charset="0"/>
                </a:rPr>
                <a:t>Digunakan untuk pegawai mobile spt meter readers dan delivery people</a:t>
              </a:r>
            </a:p>
          </p:txBody>
        </p:sp>
      </p:grpSp>
      <p:grpSp>
        <p:nvGrpSpPr>
          <p:cNvPr id="56330" name="Group 10"/>
          <p:cNvGrpSpPr>
            <a:grpSpLocks/>
          </p:cNvGrpSpPr>
          <p:nvPr/>
        </p:nvGrpSpPr>
        <p:grpSpPr bwMode="auto">
          <a:xfrm>
            <a:off x="990600" y="2057400"/>
            <a:ext cx="3530600" cy="2708275"/>
            <a:chOff x="608" y="1296"/>
            <a:chExt cx="2224" cy="1706"/>
          </a:xfrm>
        </p:grpSpPr>
        <p:sp>
          <p:nvSpPr>
            <p:cNvPr id="56331" name="AutoShape 11"/>
            <p:cNvSpPr>
              <a:spLocks noChangeArrowheads="1"/>
            </p:cNvSpPr>
            <p:nvPr/>
          </p:nvSpPr>
          <p:spPr bwMode="auto">
            <a:xfrm>
              <a:off x="608" y="1296"/>
              <a:ext cx="2224" cy="1706"/>
            </a:xfrm>
            <a:prstGeom prst="octagon">
              <a:avLst>
                <a:gd name="adj" fmla="val 29287"/>
              </a:avLst>
            </a:prstGeom>
            <a:solidFill>
              <a:srgbClr val="FF9900"/>
            </a:solidFill>
            <a:ln w="9525">
              <a:noFill/>
              <a:miter lim="800000"/>
              <a:headEnd/>
              <a:tailEnd/>
            </a:ln>
            <a:effectLst/>
            <a:scene3d>
              <a:camera prst="legacyObliqueTopLeft"/>
              <a:lightRig rig="legacyFlat3" dir="t"/>
            </a:scene3d>
            <a:sp3d extrusionH="430200" prstMaterial="legacyMatte">
              <a:bevelT w="13500" h="13500" prst="angle"/>
              <a:bevelB w="13500" h="13500" prst="angle"/>
              <a:extrusionClr>
                <a:srgbClr val="FF9900"/>
              </a:extrusionClr>
            </a:sp3d>
          </p:spPr>
          <p:txBody>
            <a:bodyPr wrap="none" anchor="ctr">
              <a:flatTx/>
            </a:bodyPr>
            <a:lstStyle/>
            <a:p>
              <a:endParaRPr lang="id-ID"/>
            </a:p>
          </p:txBody>
        </p:sp>
        <p:sp>
          <p:nvSpPr>
            <p:cNvPr id="56332" name="Text Box 12"/>
            <p:cNvSpPr txBox="1">
              <a:spLocks noChangeArrowheads="1"/>
            </p:cNvSpPr>
            <p:nvPr/>
          </p:nvSpPr>
          <p:spPr bwMode="auto">
            <a:xfrm>
              <a:off x="768" y="1582"/>
              <a:ext cx="1920" cy="865"/>
            </a:xfrm>
            <a:prstGeom prst="rect">
              <a:avLst/>
            </a:prstGeom>
            <a:noFill/>
            <a:ln w="9525">
              <a:noFill/>
              <a:miter lim="800000"/>
              <a:headEnd/>
              <a:tailEnd/>
            </a:ln>
            <a:effectLst/>
          </p:spPr>
          <p:txBody>
            <a:bodyPr>
              <a:spAutoFit/>
            </a:bodyPr>
            <a:lstStyle/>
            <a:p>
              <a:pPr algn="ctr" eaLnBrk="0" hangingPunct="0"/>
              <a:r>
                <a:rPr kumimoji="1" lang="en-US" sz="2800" b="1">
                  <a:solidFill>
                    <a:srgbClr val="FFFFCC"/>
                  </a:solidFill>
                  <a:latin typeface="Times New Roman" pitchFamily="18" charset="0"/>
                </a:rPr>
                <a:t>Cukup kecil untuk digunakan dengan satu tangan</a:t>
              </a:r>
            </a:p>
          </p:txBody>
        </p:sp>
      </p:grpSp>
      <p:pic>
        <p:nvPicPr>
          <p:cNvPr id="56333" name="Picture 13" descr="fig01_19"/>
          <p:cNvPicPr>
            <a:picLocks noChangeAspect="1" noChangeArrowheads="1"/>
          </p:cNvPicPr>
          <p:nvPr/>
        </p:nvPicPr>
        <p:blipFill>
          <a:blip r:embed="rId2"/>
          <a:srcRect/>
          <a:stretch>
            <a:fillRect/>
          </a:stretch>
        </p:blipFill>
        <p:spPr bwMode="auto">
          <a:xfrm>
            <a:off x="3124200" y="4114800"/>
            <a:ext cx="2895600" cy="1965325"/>
          </a:xfrm>
          <a:prstGeom prst="rect">
            <a:avLst/>
          </a:prstGeom>
          <a:noFill/>
          <a:effectLst>
            <a:outerShdw dist="107763" dir="2700000" algn="ctr" rotWithShape="0">
              <a:srgbClr val="808080">
                <a:alpha val="50000"/>
              </a:srgbClr>
            </a:outerShdw>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Mobile Computers and Mobile Devices</a:t>
            </a:r>
          </a:p>
        </p:txBody>
      </p:sp>
      <p:sp>
        <p:nvSpPr>
          <p:cNvPr id="57347" name="Rectangle 3"/>
          <p:cNvSpPr>
            <a:spLocks noGrp="1" noChangeArrowheads="1"/>
          </p:cNvSpPr>
          <p:nvPr>
            <p:ph type="body" idx="1"/>
          </p:nvPr>
        </p:nvSpPr>
        <p:spPr>
          <a:xfrm>
            <a:off x="469900" y="1600200"/>
            <a:ext cx="8107363" cy="776288"/>
          </a:xfrm>
        </p:spPr>
        <p:txBody>
          <a:bodyPr/>
          <a:lstStyle/>
          <a:p>
            <a:pPr marL="533400" indent="-533400"/>
            <a:r>
              <a:rPr lang="en-US"/>
              <a:t>Apa itu personal digital assistant</a:t>
            </a:r>
            <a:r>
              <a:rPr lang="en-US">
                <a:solidFill>
                  <a:srgbClr val="D94439"/>
                </a:solidFill>
              </a:rPr>
              <a:t> (PDA)</a:t>
            </a:r>
            <a:r>
              <a:rPr lang="en-US"/>
              <a:t>?</a:t>
            </a:r>
          </a:p>
        </p:txBody>
      </p:sp>
      <p:grpSp>
        <p:nvGrpSpPr>
          <p:cNvPr id="57348" name="Group 4"/>
          <p:cNvGrpSpPr>
            <a:grpSpLocks/>
          </p:cNvGrpSpPr>
          <p:nvPr/>
        </p:nvGrpSpPr>
        <p:grpSpPr bwMode="auto">
          <a:xfrm>
            <a:off x="7847013" y="6402388"/>
            <a:ext cx="860425" cy="271462"/>
            <a:chOff x="4943" y="4033"/>
            <a:chExt cx="542" cy="171"/>
          </a:xfrm>
        </p:grpSpPr>
        <p:sp>
          <p:nvSpPr>
            <p:cNvPr id="57349" name="AutoShape 5">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57350" name="Text Box 6"/>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sp>
        <p:nvSpPr>
          <p:cNvPr id="57351" name="Rectangle 7"/>
          <p:cNvSpPr>
            <a:spLocks noChangeArrowheads="1"/>
          </p:cNvSpPr>
          <p:nvPr/>
        </p:nvSpPr>
        <p:spPr bwMode="auto">
          <a:xfrm>
            <a:off x="914400" y="2286000"/>
            <a:ext cx="6413500" cy="3557588"/>
          </a:xfrm>
          <a:prstGeom prst="rect">
            <a:avLst/>
          </a:prstGeom>
          <a:noFill/>
          <a:ln w="9525">
            <a:noFill/>
            <a:miter lim="800000"/>
            <a:headEnd/>
            <a:tailEnd/>
          </a:ln>
        </p:spPr>
        <p:txBody>
          <a:bodyPr/>
          <a:lstStyle/>
          <a:p>
            <a:pPr marL="609600" lvl="1" indent="-495300">
              <a:spcBef>
                <a:spcPct val="20000"/>
              </a:spcBef>
              <a:buClr>
                <a:schemeClr val="accent2"/>
              </a:buClr>
              <a:buSzPct val="60000"/>
              <a:buFont typeface="Wingdings" pitchFamily="2" charset="2"/>
              <a:buChar char="q"/>
            </a:pPr>
            <a:r>
              <a:rPr lang="en-US" sz="2600"/>
              <a:t>Menyediakan fungsi organisir personal, spt:</a:t>
            </a:r>
          </a:p>
          <a:p>
            <a:pPr marL="1028700" lvl="2" indent="-457200">
              <a:spcBef>
                <a:spcPct val="20000"/>
              </a:spcBef>
              <a:buClr>
                <a:schemeClr val="accent1"/>
              </a:buClr>
              <a:buSzPct val="65000"/>
              <a:buFont typeface="Wingdings" pitchFamily="2" charset="2"/>
              <a:buChar char="n"/>
            </a:pPr>
            <a:r>
              <a:rPr lang="en-US" sz="2200"/>
              <a:t>Calendar</a:t>
            </a:r>
          </a:p>
          <a:p>
            <a:pPr marL="1028700" lvl="2" indent="-457200">
              <a:spcBef>
                <a:spcPct val="20000"/>
              </a:spcBef>
              <a:buClr>
                <a:schemeClr val="accent1"/>
              </a:buClr>
              <a:buSzPct val="65000"/>
              <a:buFont typeface="Wingdings" pitchFamily="2" charset="2"/>
              <a:buChar char="n"/>
            </a:pPr>
            <a:r>
              <a:rPr lang="en-US" sz="2200"/>
              <a:t>Appointment book</a:t>
            </a:r>
          </a:p>
          <a:p>
            <a:pPr marL="1028700" lvl="2" indent="-457200">
              <a:spcBef>
                <a:spcPct val="20000"/>
              </a:spcBef>
              <a:buClr>
                <a:schemeClr val="accent1"/>
              </a:buClr>
              <a:buSzPct val="65000"/>
              <a:buFont typeface="Wingdings" pitchFamily="2" charset="2"/>
              <a:buChar char="n"/>
            </a:pPr>
            <a:r>
              <a:rPr lang="en-US" sz="2200"/>
              <a:t>Address book</a:t>
            </a:r>
          </a:p>
          <a:p>
            <a:pPr marL="1028700" lvl="2" indent="-457200">
              <a:spcBef>
                <a:spcPct val="20000"/>
              </a:spcBef>
              <a:buClr>
                <a:schemeClr val="accent1"/>
              </a:buClr>
              <a:buSzPct val="65000"/>
              <a:buFont typeface="Wingdings" pitchFamily="2" charset="2"/>
              <a:buChar char="n"/>
            </a:pPr>
            <a:r>
              <a:rPr lang="en-US" sz="2200"/>
              <a:t>Calculator</a:t>
            </a:r>
          </a:p>
          <a:p>
            <a:pPr marL="1028700" lvl="2" indent="-457200">
              <a:spcBef>
                <a:spcPct val="20000"/>
              </a:spcBef>
              <a:buClr>
                <a:schemeClr val="accent1"/>
              </a:buClr>
              <a:buSzPct val="65000"/>
              <a:buFont typeface="Wingdings" pitchFamily="2" charset="2"/>
              <a:buChar char="n"/>
            </a:pPr>
            <a:r>
              <a:rPr lang="en-US" sz="2200"/>
              <a:t>Notepad</a:t>
            </a:r>
          </a:p>
        </p:txBody>
      </p:sp>
      <p:pic>
        <p:nvPicPr>
          <p:cNvPr id="57352" name="Picture 8" descr="fig01_20"/>
          <p:cNvPicPr>
            <a:picLocks noChangeAspect="1" noChangeArrowheads="1"/>
          </p:cNvPicPr>
          <p:nvPr/>
        </p:nvPicPr>
        <p:blipFill>
          <a:blip r:embed="rId2"/>
          <a:srcRect/>
          <a:stretch>
            <a:fillRect/>
          </a:stretch>
        </p:blipFill>
        <p:spPr bwMode="auto">
          <a:xfrm>
            <a:off x="4953000" y="2728913"/>
            <a:ext cx="3429000" cy="3265487"/>
          </a:xfrm>
          <a:prstGeom prst="rect">
            <a:avLst/>
          </a:prstGeom>
          <a:noFill/>
          <a:effectLst>
            <a:outerShdw dist="107763" dir="2700000" algn="ctr" rotWithShape="0">
              <a:srgbClr val="808080">
                <a:alpha val="50000"/>
              </a:srgbClr>
            </a:outerShdw>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Mobile Computers and Mobile Devices</a:t>
            </a:r>
          </a:p>
        </p:txBody>
      </p:sp>
      <p:sp>
        <p:nvSpPr>
          <p:cNvPr id="58371" name="Rectangle 3"/>
          <p:cNvSpPr>
            <a:spLocks noGrp="1" noChangeArrowheads="1"/>
          </p:cNvSpPr>
          <p:nvPr>
            <p:ph type="body" idx="1"/>
          </p:nvPr>
        </p:nvSpPr>
        <p:spPr>
          <a:xfrm>
            <a:off x="469900" y="1600200"/>
            <a:ext cx="8107363" cy="776288"/>
          </a:xfrm>
        </p:spPr>
        <p:txBody>
          <a:bodyPr/>
          <a:lstStyle/>
          <a:p>
            <a:pPr marL="533400" indent="-533400"/>
            <a:r>
              <a:rPr lang="en-US"/>
              <a:t>Apa itu</a:t>
            </a:r>
            <a:r>
              <a:rPr lang="en-US" b="1"/>
              <a:t> </a:t>
            </a:r>
            <a:r>
              <a:rPr lang="en-US">
                <a:solidFill>
                  <a:srgbClr val="D94439"/>
                </a:solidFill>
              </a:rPr>
              <a:t>smart phones</a:t>
            </a:r>
            <a:r>
              <a:rPr lang="en-US"/>
              <a:t>?</a:t>
            </a:r>
          </a:p>
        </p:txBody>
      </p:sp>
      <p:grpSp>
        <p:nvGrpSpPr>
          <p:cNvPr id="58372" name="Group 4"/>
          <p:cNvGrpSpPr>
            <a:grpSpLocks/>
          </p:cNvGrpSpPr>
          <p:nvPr/>
        </p:nvGrpSpPr>
        <p:grpSpPr bwMode="auto">
          <a:xfrm>
            <a:off x="7847013" y="6402388"/>
            <a:ext cx="860425" cy="271462"/>
            <a:chOff x="4943" y="4033"/>
            <a:chExt cx="542" cy="171"/>
          </a:xfrm>
        </p:grpSpPr>
        <p:sp>
          <p:nvSpPr>
            <p:cNvPr id="58373" name="AutoShape 5">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58374" name="Text Box 6"/>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grpSp>
        <p:nvGrpSpPr>
          <p:cNvPr id="58375" name="Group 7"/>
          <p:cNvGrpSpPr>
            <a:grpSpLocks/>
          </p:cNvGrpSpPr>
          <p:nvPr/>
        </p:nvGrpSpPr>
        <p:grpSpPr bwMode="auto">
          <a:xfrm>
            <a:off x="533400" y="2286000"/>
            <a:ext cx="7950200" cy="3378200"/>
            <a:chOff x="203" y="1200"/>
            <a:chExt cx="5008" cy="2128"/>
          </a:xfrm>
        </p:grpSpPr>
        <p:sp>
          <p:nvSpPr>
            <p:cNvPr id="58376" name="Text Box 8"/>
            <p:cNvSpPr txBox="1">
              <a:spLocks noChangeArrowheads="1"/>
            </p:cNvSpPr>
            <p:nvPr/>
          </p:nvSpPr>
          <p:spPr bwMode="auto">
            <a:xfrm>
              <a:off x="203" y="1728"/>
              <a:ext cx="2533" cy="1208"/>
            </a:xfrm>
            <a:prstGeom prst="rect">
              <a:avLst/>
            </a:prstGeom>
            <a:noFill/>
            <a:ln w="9525">
              <a:noFill/>
              <a:miter lim="800000"/>
              <a:headEnd/>
              <a:tailEnd/>
            </a:ln>
            <a:effectLst/>
          </p:spPr>
          <p:txBody>
            <a:bodyPr wrap="none">
              <a:spAutoFit/>
            </a:bodyPr>
            <a:lstStyle/>
            <a:p>
              <a:pPr algn="ctr" eaLnBrk="0" hangingPunct="0"/>
              <a:r>
                <a:rPr lang="en-US" sz="2400" b="1">
                  <a:solidFill>
                    <a:srgbClr val="000000"/>
                  </a:solidFill>
                  <a:latin typeface="Times" pitchFamily="18" charset="0"/>
                </a:rPr>
                <a:t>Smart phone yaitu telepon </a:t>
              </a:r>
            </a:p>
            <a:p>
              <a:pPr algn="ctr" eaLnBrk="0" hangingPunct="0"/>
              <a:r>
                <a:rPr lang="en-US" sz="2400" b="1">
                  <a:solidFill>
                    <a:srgbClr val="000000"/>
                  </a:solidFill>
                  <a:latin typeface="Times" pitchFamily="18" charset="0"/>
                </a:rPr>
                <a:t>dengan kemampuan internet </a:t>
              </a:r>
            </a:p>
            <a:p>
              <a:pPr algn="ctr" eaLnBrk="0" hangingPunct="0"/>
              <a:r>
                <a:rPr lang="en-US" sz="2400" b="1">
                  <a:solidFill>
                    <a:srgbClr val="000000"/>
                  </a:solidFill>
                  <a:latin typeface="Times" pitchFamily="18" charset="0"/>
                </a:rPr>
                <a:t>(Internet-enabled)</a:t>
              </a:r>
              <a:br>
                <a:rPr lang="en-US" sz="2400" b="1">
                  <a:solidFill>
                    <a:srgbClr val="000000"/>
                  </a:solidFill>
                  <a:latin typeface="Times" pitchFamily="18" charset="0"/>
                </a:rPr>
              </a:br>
              <a:r>
                <a:rPr lang="en-US" sz="2400" b="1">
                  <a:solidFill>
                    <a:srgbClr val="000000"/>
                  </a:solidFill>
                  <a:latin typeface="Times" pitchFamily="18" charset="0"/>
                </a:rPr>
                <a:t>dan memiliki fitur sama </a:t>
              </a:r>
            </a:p>
            <a:p>
              <a:pPr algn="ctr" eaLnBrk="0" hangingPunct="0"/>
              <a:r>
                <a:rPr lang="en-US" sz="2400" b="1">
                  <a:solidFill>
                    <a:srgbClr val="000000"/>
                  </a:solidFill>
                  <a:latin typeface="Times" pitchFamily="18" charset="0"/>
                </a:rPr>
                <a:t>seperti pada PDA</a:t>
              </a:r>
            </a:p>
          </p:txBody>
        </p:sp>
        <p:pic>
          <p:nvPicPr>
            <p:cNvPr id="58377" name="Picture 9" descr="fig01_21"/>
            <p:cNvPicPr>
              <a:picLocks noChangeAspect="1" noChangeArrowheads="1"/>
            </p:cNvPicPr>
            <p:nvPr/>
          </p:nvPicPr>
          <p:blipFill>
            <a:blip r:embed="rId2"/>
            <a:srcRect/>
            <a:stretch>
              <a:fillRect/>
            </a:stretch>
          </p:blipFill>
          <p:spPr bwMode="auto">
            <a:xfrm>
              <a:off x="2784" y="1200"/>
              <a:ext cx="2427" cy="2128"/>
            </a:xfrm>
            <a:prstGeom prst="rect">
              <a:avLst/>
            </a:prstGeom>
            <a:noFill/>
            <a:effectLst>
              <a:outerShdw dist="107763" dir="2700000" algn="ctr" rotWithShape="0">
                <a:srgbClr val="808080">
                  <a:alpha val="50000"/>
                </a:srgbClr>
              </a:outerShdw>
            </a:effectLst>
          </p:spPr>
        </p:pic>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Game Consoles</a:t>
            </a:r>
          </a:p>
        </p:txBody>
      </p:sp>
      <p:sp>
        <p:nvSpPr>
          <p:cNvPr id="59395" name="Rectangle 3"/>
          <p:cNvSpPr>
            <a:spLocks noGrp="1" noChangeArrowheads="1"/>
          </p:cNvSpPr>
          <p:nvPr>
            <p:ph type="body" idx="1"/>
          </p:nvPr>
        </p:nvSpPr>
        <p:spPr>
          <a:xfrm>
            <a:off x="469900" y="1600200"/>
            <a:ext cx="8107363" cy="776288"/>
          </a:xfrm>
        </p:spPr>
        <p:txBody>
          <a:bodyPr/>
          <a:lstStyle/>
          <a:p>
            <a:pPr marL="533400" indent="-533400"/>
            <a:r>
              <a:rPr lang="en-US"/>
              <a:t>Apa itu</a:t>
            </a:r>
            <a:r>
              <a:rPr lang="en-US" b="1"/>
              <a:t> </a:t>
            </a:r>
            <a:r>
              <a:rPr lang="en-US">
                <a:solidFill>
                  <a:srgbClr val="D94439"/>
                </a:solidFill>
              </a:rPr>
              <a:t>game consoles</a:t>
            </a:r>
            <a:r>
              <a:rPr lang="en-US"/>
              <a:t>?</a:t>
            </a:r>
          </a:p>
        </p:txBody>
      </p:sp>
      <p:grpSp>
        <p:nvGrpSpPr>
          <p:cNvPr id="59396" name="Group 4"/>
          <p:cNvGrpSpPr>
            <a:grpSpLocks/>
          </p:cNvGrpSpPr>
          <p:nvPr/>
        </p:nvGrpSpPr>
        <p:grpSpPr bwMode="auto">
          <a:xfrm>
            <a:off x="7847013" y="6402388"/>
            <a:ext cx="860425" cy="271462"/>
            <a:chOff x="4943" y="4033"/>
            <a:chExt cx="542" cy="171"/>
          </a:xfrm>
        </p:grpSpPr>
        <p:sp>
          <p:nvSpPr>
            <p:cNvPr id="59397" name="AutoShape 5">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59398" name="Text Box 6"/>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sp>
        <p:nvSpPr>
          <p:cNvPr id="59399" name="Text Box 7"/>
          <p:cNvSpPr txBox="1">
            <a:spLocks noChangeArrowheads="1"/>
          </p:cNvSpPr>
          <p:nvPr/>
        </p:nvSpPr>
        <p:spPr bwMode="auto">
          <a:xfrm>
            <a:off x="1219200" y="2819400"/>
            <a:ext cx="3505200" cy="1917700"/>
          </a:xfrm>
          <a:prstGeom prst="rect">
            <a:avLst/>
          </a:prstGeom>
          <a:noFill/>
          <a:ln w="9525">
            <a:noFill/>
            <a:miter lim="800000"/>
            <a:headEnd/>
            <a:tailEnd/>
          </a:ln>
          <a:effectLst/>
        </p:spPr>
        <p:txBody>
          <a:bodyPr>
            <a:spAutoFit/>
          </a:bodyPr>
          <a:lstStyle/>
          <a:p>
            <a:pPr algn="ctr" eaLnBrk="0" hangingPunct="0"/>
            <a:r>
              <a:rPr lang="en-US" sz="2400" b="1">
                <a:solidFill>
                  <a:srgbClr val="000000"/>
                </a:solidFill>
                <a:latin typeface="Times" pitchFamily="18" charset="0"/>
              </a:rPr>
              <a:t>Perangkat komputer mobile yang dirancang untuk permainan video game baik single-player atau multiplayer</a:t>
            </a:r>
          </a:p>
        </p:txBody>
      </p:sp>
      <p:pic>
        <p:nvPicPr>
          <p:cNvPr id="59400" name="Picture 8" descr="fig01_22"/>
          <p:cNvPicPr>
            <a:picLocks noChangeAspect="1" noChangeArrowheads="1"/>
          </p:cNvPicPr>
          <p:nvPr/>
        </p:nvPicPr>
        <p:blipFill>
          <a:blip r:embed="rId3"/>
          <a:srcRect/>
          <a:stretch>
            <a:fillRect/>
          </a:stretch>
        </p:blipFill>
        <p:spPr bwMode="auto">
          <a:xfrm>
            <a:off x="4876800" y="2057400"/>
            <a:ext cx="2697163" cy="3429000"/>
          </a:xfrm>
          <a:prstGeom prst="rect">
            <a:avLst/>
          </a:prstGeom>
          <a:noFill/>
          <a:effectLst>
            <a:outerShdw dist="107763" dir="2700000" algn="ctr" rotWithShape="0">
              <a:srgbClr val="808080">
                <a:alpha val="50000"/>
              </a:srgbClr>
            </a:outerShdw>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fig01_23a"/>
          <p:cNvPicPr>
            <a:picLocks noChangeAspect="1" noChangeArrowheads="1"/>
          </p:cNvPicPr>
          <p:nvPr/>
        </p:nvPicPr>
        <p:blipFill>
          <a:blip r:embed="rId2"/>
          <a:srcRect/>
          <a:stretch>
            <a:fillRect/>
          </a:stretch>
        </p:blipFill>
        <p:spPr bwMode="auto">
          <a:xfrm>
            <a:off x="4800600" y="1600200"/>
            <a:ext cx="1905000" cy="1854200"/>
          </a:xfrm>
          <a:prstGeom prst="rect">
            <a:avLst/>
          </a:prstGeom>
          <a:noFill/>
        </p:spPr>
      </p:pic>
      <p:sp>
        <p:nvSpPr>
          <p:cNvPr id="62467" name="Rectangle 3"/>
          <p:cNvSpPr>
            <a:spLocks noGrp="1" noChangeArrowheads="1"/>
          </p:cNvSpPr>
          <p:nvPr>
            <p:ph type="title"/>
          </p:nvPr>
        </p:nvSpPr>
        <p:spPr/>
        <p:txBody>
          <a:bodyPr/>
          <a:lstStyle/>
          <a:p>
            <a:r>
              <a:rPr lang="en-US"/>
              <a:t>Servers</a:t>
            </a:r>
          </a:p>
        </p:txBody>
      </p:sp>
      <p:sp>
        <p:nvSpPr>
          <p:cNvPr id="62468" name="Rectangle 4"/>
          <p:cNvSpPr>
            <a:spLocks noGrp="1" noChangeArrowheads="1"/>
          </p:cNvSpPr>
          <p:nvPr>
            <p:ph type="body" idx="1"/>
          </p:nvPr>
        </p:nvSpPr>
        <p:spPr>
          <a:xfrm>
            <a:off x="76200" y="1066800"/>
            <a:ext cx="6400800" cy="509588"/>
          </a:xfrm>
        </p:spPr>
        <p:txBody>
          <a:bodyPr/>
          <a:lstStyle/>
          <a:p>
            <a:pPr marL="533400" indent="-533400">
              <a:lnSpc>
                <a:spcPct val="90000"/>
              </a:lnSpc>
            </a:pPr>
            <a:r>
              <a:rPr lang="en-US"/>
              <a:t>Jenis-jenis komputer server?</a:t>
            </a:r>
            <a:endParaRPr lang="en-US" b="1"/>
          </a:p>
        </p:txBody>
      </p:sp>
      <p:grpSp>
        <p:nvGrpSpPr>
          <p:cNvPr id="62469" name="Group 5"/>
          <p:cNvGrpSpPr>
            <a:grpSpLocks/>
          </p:cNvGrpSpPr>
          <p:nvPr/>
        </p:nvGrpSpPr>
        <p:grpSpPr bwMode="auto">
          <a:xfrm>
            <a:off x="7847013" y="6402388"/>
            <a:ext cx="860425" cy="271462"/>
            <a:chOff x="4943" y="4033"/>
            <a:chExt cx="542" cy="171"/>
          </a:xfrm>
        </p:grpSpPr>
        <p:sp>
          <p:nvSpPr>
            <p:cNvPr id="62470" name="AutoShape 6">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62471" name="Text Box 7"/>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sp>
        <p:nvSpPr>
          <p:cNvPr id="62472" name="Rectangle 8"/>
          <p:cNvSpPr>
            <a:spLocks noChangeArrowheads="1"/>
          </p:cNvSpPr>
          <p:nvPr/>
        </p:nvSpPr>
        <p:spPr bwMode="auto">
          <a:xfrm>
            <a:off x="152400" y="1530350"/>
            <a:ext cx="4495800" cy="4718050"/>
          </a:xfrm>
          <a:prstGeom prst="rect">
            <a:avLst/>
          </a:prstGeom>
          <a:noFill/>
          <a:ln w="9525">
            <a:noFill/>
            <a:miter lim="800000"/>
            <a:headEnd/>
            <a:tailEnd/>
          </a:ln>
          <a:effectLst/>
        </p:spPr>
        <p:txBody>
          <a:bodyPr>
            <a:spAutoFit/>
          </a:bodyPr>
          <a:lstStyle/>
          <a:p>
            <a:pPr marL="234950" indent="-234950" eaLnBrk="0" hangingPunct="0">
              <a:buFontTx/>
              <a:buChar char="•"/>
            </a:pPr>
            <a:r>
              <a:rPr kumimoji="1" lang="en-US" sz="2200" b="1">
                <a:solidFill>
                  <a:srgbClr val="000000"/>
                </a:solidFill>
                <a:latin typeface="Times New Roman" pitchFamily="18" charset="0"/>
              </a:rPr>
              <a:t>Komputer</a:t>
            </a:r>
            <a:r>
              <a:rPr kumimoji="1" lang="en-US" sz="2200" b="1">
                <a:solidFill>
                  <a:srgbClr val="D94439"/>
                </a:solidFill>
                <a:latin typeface="Times New Roman" pitchFamily="18" charset="0"/>
              </a:rPr>
              <a:t> Server,</a:t>
            </a:r>
            <a:r>
              <a:rPr kumimoji="1" lang="en-US" sz="2200" b="1">
                <a:solidFill>
                  <a:srgbClr val="000000"/>
                </a:solidFill>
                <a:latin typeface="Times New Roman" pitchFamily="18" charset="0"/>
              </a:rPr>
              <a:t> mengontrol akses ke sumber jaringan dan menyediakan penyimpanan terpusat.</a:t>
            </a:r>
          </a:p>
          <a:p>
            <a:pPr marL="234950" indent="-234950" eaLnBrk="0" hangingPunct="0">
              <a:buFontTx/>
              <a:buChar char="•"/>
            </a:pPr>
            <a:r>
              <a:rPr kumimoji="1" lang="en-US" sz="2400" b="1">
                <a:solidFill>
                  <a:srgbClr val="000000"/>
                </a:solidFill>
                <a:latin typeface="Times" pitchFamily="18" charset="0"/>
              </a:rPr>
              <a:t>Komputer </a:t>
            </a:r>
            <a:r>
              <a:rPr kumimoji="1" lang="en-US" sz="2400" b="1">
                <a:solidFill>
                  <a:srgbClr val="D94439"/>
                </a:solidFill>
                <a:latin typeface="Times" pitchFamily="18" charset="0"/>
              </a:rPr>
              <a:t>Mainframe,</a:t>
            </a:r>
            <a:r>
              <a:rPr kumimoji="1" lang="en-US" sz="2400">
                <a:solidFill>
                  <a:srgbClr val="000000"/>
                </a:solidFill>
                <a:latin typeface="Times" pitchFamily="18" charset="0"/>
              </a:rPr>
              <a:t> </a:t>
            </a:r>
            <a:r>
              <a:rPr kumimoji="1" lang="en-US" sz="2400" b="1">
                <a:solidFill>
                  <a:srgbClr val="000000"/>
                </a:solidFill>
                <a:latin typeface="Times" pitchFamily="18" charset="0"/>
              </a:rPr>
              <a:t>sangat  powerful, komputer mahal yang mensupport ribuan user yang terhubung.</a:t>
            </a:r>
          </a:p>
          <a:p>
            <a:pPr marL="234950" indent="-234950" eaLnBrk="0" hangingPunct="0">
              <a:buFontTx/>
              <a:buChar char="•"/>
            </a:pPr>
            <a:r>
              <a:rPr kumimoji="1" lang="en-US" sz="2400" b="1">
                <a:solidFill>
                  <a:srgbClr val="000000"/>
                </a:solidFill>
                <a:latin typeface="Times" pitchFamily="18" charset="0"/>
              </a:rPr>
              <a:t>Komputer </a:t>
            </a:r>
            <a:r>
              <a:rPr kumimoji="1" lang="en-US" sz="2400" b="1">
                <a:solidFill>
                  <a:srgbClr val="D94439"/>
                </a:solidFill>
                <a:latin typeface="Times" pitchFamily="18" charset="0"/>
              </a:rPr>
              <a:t>Supercomputer</a:t>
            </a:r>
            <a:r>
              <a:rPr kumimoji="1" lang="en-US" sz="2400">
                <a:solidFill>
                  <a:srgbClr val="000000"/>
                </a:solidFill>
                <a:latin typeface="Times" pitchFamily="18" charset="0"/>
              </a:rPr>
              <a:t>  </a:t>
            </a:r>
            <a:r>
              <a:rPr kumimoji="1" lang="en-US" sz="2400" b="1">
                <a:solidFill>
                  <a:srgbClr val="000000"/>
                </a:solidFill>
                <a:latin typeface="Times" pitchFamily="18" charset="0"/>
              </a:rPr>
              <a:t>Paling cepat, paling powerful, paling mahal. Digunakan untuk kebutuhan perhitungan matematik yang kompleks.</a:t>
            </a:r>
            <a:endParaRPr kumimoji="1" lang="en-US" sz="2200" b="1">
              <a:solidFill>
                <a:srgbClr val="000000"/>
              </a:solidFill>
              <a:latin typeface="Times New Roman" pitchFamily="18" charset="0"/>
            </a:endParaRPr>
          </a:p>
        </p:txBody>
      </p:sp>
      <p:pic>
        <p:nvPicPr>
          <p:cNvPr id="62473" name="Picture 9" descr="fig01_24"/>
          <p:cNvPicPr>
            <a:picLocks noChangeAspect="1" noChangeArrowheads="1"/>
          </p:cNvPicPr>
          <p:nvPr/>
        </p:nvPicPr>
        <p:blipFill>
          <a:blip r:embed="rId3"/>
          <a:srcRect/>
          <a:stretch>
            <a:fillRect/>
          </a:stretch>
        </p:blipFill>
        <p:spPr bwMode="auto">
          <a:xfrm>
            <a:off x="6324600" y="2362200"/>
            <a:ext cx="2495550" cy="2619375"/>
          </a:xfrm>
          <a:prstGeom prst="rect">
            <a:avLst/>
          </a:prstGeom>
          <a:noFill/>
        </p:spPr>
      </p:pic>
      <p:pic>
        <p:nvPicPr>
          <p:cNvPr id="62474" name="Picture 10" descr="04-069_01_25"/>
          <p:cNvPicPr>
            <a:picLocks noChangeAspect="1" noChangeArrowheads="1"/>
          </p:cNvPicPr>
          <p:nvPr/>
        </p:nvPicPr>
        <p:blipFill>
          <a:blip r:embed="rId4"/>
          <a:srcRect/>
          <a:stretch>
            <a:fillRect/>
          </a:stretch>
        </p:blipFill>
        <p:spPr bwMode="auto">
          <a:xfrm>
            <a:off x="4648200" y="4191000"/>
            <a:ext cx="2971800" cy="1978025"/>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Embedded Computers</a:t>
            </a:r>
          </a:p>
        </p:txBody>
      </p:sp>
      <p:sp>
        <p:nvSpPr>
          <p:cNvPr id="63491" name="Rectangle 3"/>
          <p:cNvSpPr>
            <a:spLocks noGrp="1" noChangeArrowheads="1"/>
          </p:cNvSpPr>
          <p:nvPr>
            <p:ph type="body" idx="1"/>
          </p:nvPr>
        </p:nvSpPr>
        <p:spPr/>
        <p:txBody>
          <a:bodyPr/>
          <a:lstStyle/>
          <a:p>
            <a:pPr marL="533400" indent="-533400"/>
            <a:r>
              <a:rPr lang="en-US"/>
              <a:t>Apa itu </a:t>
            </a:r>
            <a:r>
              <a:rPr lang="en-US">
                <a:solidFill>
                  <a:srgbClr val="D94439"/>
                </a:solidFill>
              </a:rPr>
              <a:t>embedded computer</a:t>
            </a:r>
            <a:r>
              <a:rPr lang="en-US"/>
              <a:t>?</a:t>
            </a:r>
          </a:p>
        </p:txBody>
      </p:sp>
      <p:sp>
        <p:nvSpPr>
          <p:cNvPr id="63492" name="Rectangle 4"/>
          <p:cNvSpPr>
            <a:spLocks noChangeArrowheads="1"/>
          </p:cNvSpPr>
          <p:nvPr/>
        </p:nvSpPr>
        <p:spPr bwMode="auto">
          <a:xfrm>
            <a:off x="673100" y="2057400"/>
            <a:ext cx="8470900" cy="3557588"/>
          </a:xfrm>
          <a:prstGeom prst="rect">
            <a:avLst/>
          </a:prstGeom>
          <a:noFill/>
          <a:ln w="9525">
            <a:noFill/>
            <a:miter lim="800000"/>
            <a:headEnd/>
            <a:tailEnd/>
          </a:ln>
        </p:spPr>
        <p:txBody>
          <a:bodyPr/>
          <a:lstStyle/>
          <a:p>
            <a:pPr marL="609600" lvl="1" indent="-495300">
              <a:spcBef>
                <a:spcPct val="20000"/>
              </a:spcBef>
              <a:buClr>
                <a:schemeClr val="accent2"/>
              </a:buClr>
              <a:buSzPct val="60000"/>
              <a:buFont typeface="Wingdings" pitchFamily="2" charset="2"/>
              <a:buChar char="q"/>
            </a:pPr>
            <a:r>
              <a:rPr lang="en-US" sz="2600"/>
              <a:t>Komputer untuk tujuan khusus, yang berfungsi sebagai komponen pendukung produk raksasa.</a:t>
            </a:r>
          </a:p>
        </p:txBody>
      </p:sp>
      <p:grpSp>
        <p:nvGrpSpPr>
          <p:cNvPr id="63493" name="Group 5"/>
          <p:cNvGrpSpPr>
            <a:grpSpLocks/>
          </p:cNvGrpSpPr>
          <p:nvPr/>
        </p:nvGrpSpPr>
        <p:grpSpPr bwMode="auto">
          <a:xfrm>
            <a:off x="7847013" y="6402388"/>
            <a:ext cx="860425" cy="271462"/>
            <a:chOff x="4943" y="4033"/>
            <a:chExt cx="542" cy="171"/>
          </a:xfrm>
        </p:grpSpPr>
        <p:sp>
          <p:nvSpPr>
            <p:cNvPr id="63494" name="AutoShape 6">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63495" name="Text Box 7"/>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pic>
        <p:nvPicPr>
          <p:cNvPr id="63496" name="Picture 8" descr="fig01_26"/>
          <p:cNvPicPr>
            <a:picLocks noChangeAspect="1" noChangeArrowheads="1"/>
          </p:cNvPicPr>
          <p:nvPr/>
        </p:nvPicPr>
        <p:blipFill>
          <a:blip r:embed="rId2"/>
          <a:srcRect/>
          <a:stretch>
            <a:fillRect/>
          </a:stretch>
        </p:blipFill>
        <p:spPr bwMode="auto">
          <a:xfrm>
            <a:off x="4267200" y="3309938"/>
            <a:ext cx="4038600" cy="2720975"/>
          </a:xfrm>
          <a:prstGeom prst="rect">
            <a:avLst/>
          </a:prstGeom>
          <a:noFill/>
          <a:effectLst>
            <a:outerShdw dist="107763" dir="2700000" algn="ctr" rotWithShape="0">
              <a:srgbClr val="808080">
                <a:alpha val="50000"/>
              </a:srgbClr>
            </a:outerShdw>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Sistem Operasi</a:t>
            </a:r>
          </a:p>
        </p:txBody>
      </p:sp>
      <p:sp>
        <p:nvSpPr>
          <p:cNvPr id="23555" name="Rectangle 3"/>
          <p:cNvSpPr>
            <a:spLocks noGrp="1" noChangeArrowheads="1"/>
          </p:cNvSpPr>
          <p:nvPr>
            <p:ph type="body" idx="1"/>
          </p:nvPr>
        </p:nvSpPr>
        <p:spPr>
          <a:xfrm>
            <a:off x="457200" y="1066800"/>
            <a:ext cx="8229600" cy="4530725"/>
          </a:xfrm>
        </p:spPr>
        <p:txBody>
          <a:bodyPr/>
          <a:lstStyle/>
          <a:p>
            <a:pPr>
              <a:lnSpc>
                <a:spcPct val="80000"/>
              </a:lnSpc>
            </a:pPr>
            <a:r>
              <a:rPr lang="sv-SE" sz="2000" b="1"/>
              <a:t>Sistem Operasi</a:t>
            </a:r>
            <a:r>
              <a:rPr lang="sv-SE" sz="2000"/>
              <a:t> adalah sebuah program yang mengontrol dan menjembatani antara sistem perangkat keras (</a:t>
            </a:r>
            <a:r>
              <a:rPr lang="sv-SE" sz="2000" i="1"/>
              <a:t>hardware</a:t>
            </a:r>
            <a:r>
              <a:rPr lang="sv-SE" sz="2000"/>
              <a:t>) dengan pengguna (</a:t>
            </a:r>
            <a:r>
              <a:rPr lang="sv-SE" sz="2000" i="1"/>
              <a:t>user</a:t>
            </a:r>
            <a:r>
              <a:rPr lang="sv-SE" sz="2000"/>
              <a:t>) untuk berinteraksi. Dengan kata lain, sistem operasi adalah Program Master Kontrol komputer</a:t>
            </a:r>
            <a:r>
              <a:rPr lang="en-US" sz="2000"/>
              <a:t> </a:t>
            </a:r>
          </a:p>
          <a:p>
            <a:pPr>
              <a:lnSpc>
                <a:spcPct val="80000"/>
              </a:lnSpc>
            </a:pPr>
            <a:r>
              <a:rPr lang="en-US" sz="1800"/>
              <a:t>Program yang bertindak sebagai perantara antara user dengan komputer hardware</a:t>
            </a:r>
          </a:p>
          <a:p>
            <a:pPr>
              <a:lnSpc>
                <a:spcPct val="80000"/>
              </a:lnSpc>
            </a:pPr>
            <a:r>
              <a:rPr lang="sv-SE" sz="2000"/>
              <a:t>OS menyediakan berbagai tool (perintah atau </a:t>
            </a:r>
            <a:r>
              <a:rPr lang="sv-SE" sz="2000" i="1"/>
              <a:t>command</a:t>
            </a:r>
            <a:r>
              <a:rPr lang="sv-SE" sz="2000"/>
              <a:t>) untuk berinteraksi dengan komputer (</a:t>
            </a:r>
            <a:r>
              <a:rPr lang="sv-SE" sz="2000" i="1"/>
              <a:t>PC : Personal Computer</a:t>
            </a:r>
            <a:r>
              <a:rPr lang="sv-SE" sz="2000"/>
              <a:t>). Saat user memberikan perintah kepada komputer melalui tool atau perintah yang tersedia, maka komputer akan menterjemahkan perintah tersebut ke dalam bentuk kode yang dimengerti oleh mesin (komputer). Dan OS akan memastikan bahwa hasil dari perintah yang dimasukkan oleh user, akan memberikan konfirmasi pada user misal ditampilkan pada layar atau akan dicetak pada kertas, atau bentuk output lainnya. OS memiliki tugas utama dalam mengawasi (</a:t>
            </a:r>
            <a:r>
              <a:rPr lang="sv-SE" sz="2000" i="1"/>
              <a:t>controlling</a:t>
            </a:r>
            <a:r>
              <a:rPr lang="sv-SE" sz="2000"/>
              <a:t>) mekanisme dari perangkat keras komputer (</a:t>
            </a:r>
            <a:r>
              <a:rPr lang="sv-SE" sz="2000" i="1"/>
              <a:t>hardware</a:t>
            </a:r>
            <a:r>
              <a:rPr lang="sv-SE" sz="2000"/>
              <a:t>).</a:t>
            </a:r>
            <a:r>
              <a:rPr lang="en-US" sz="2000"/>
              <a:t> </a:t>
            </a:r>
            <a:endParaRPr lang="en-US" sz="1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Sistem Operasi</a:t>
            </a:r>
          </a:p>
        </p:txBody>
      </p:sp>
      <p:sp>
        <p:nvSpPr>
          <p:cNvPr id="49155" name="Rectangle 3"/>
          <p:cNvSpPr>
            <a:spLocks noGrp="1" noChangeArrowheads="1"/>
          </p:cNvSpPr>
          <p:nvPr>
            <p:ph type="body" idx="1"/>
          </p:nvPr>
        </p:nvSpPr>
        <p:spPr/>
        <p:txBody>
          <a:bodyPr/>
          <a:lstStyle/>
          <a:p>
            <a:pPr>
              <a:lnSpc>
                <a:spcPct val="80000"/>
              </a:lnSpc>
            </a:pPr>
            <a:r>
              <a:rPr lang="sv-SE" sz="1700"/>
              <a:t>Tugas dari sistem operasi (OS), yaitu:</a:t>
            </a:r>
          </a:p>
          <a:p>
            <a:pPr lvl="1">
              <a:lnSpc>
                <a:spcPct val="80000"/>
              </a:lnSpc>
            </a:pPr>
            <a:r>
              <a:rPr lang="sv-SE" sz="1500"/>
              <a:t>Menyediakan berbagai elemen instruksi di layar (</a:t>
            </a:r>
            <a:r>
              <a:rPr lang="sv-SE" sz="1500" i="1"/>
              <a:t>user interface</a:t>
            </a:r>
            <a:r>
              <a:rPr lang="sv-SE" sz="1500"/>
              <a:t>).</a:t>
            </a:r>
          </a:p>
          <a:p>
            <a:pPr lvl="1">
              <a:lnSpc>
                <a:spcPct val="80000"/>
              </a:lnSpc>
            </a:pPr>
            <a:r>
              <a:rPr lang="sv-SE" sz="1500"/>
              <a:t>Memuat (</a:t>
            </a:r>
            <a:r>
              <a:rPr lang="sv-SE" sz="1500" i="1"/>
              <a:t>load</a:t>
            </a:r>
            <a:r>
              <a:rPr lang="sv-SE" sz="1500"/>
              <a:t>) berbagai program ke dalam memori komputer yang akan digunakan.</a:t>
            </a:r>
          </a:p>
          <a:p>
            <a:pPr lvl="1">
              <a:lnSpc>
                <a:spcPct val="80000"/>
              </a:lnSpc>
            </a:pPr>
            <a:r>
              <a:rPr lang="sv-SE" sz="1500"/>
              <a:t>Meng-koordinasikan antar program agar dapat bekerja dengan komponen-komponen komputer (CPU, RAM, keyboard, mouse, printer serta perangkat lainnya) dan software aplikasi lainnya.</a:t>
            </a:r>
          </a:p>
          <a:p>
            <a:pPr lvl="1">
              <a:lnSpc>
                <a:spcPct val="80000"/>
              </a:lnSpc>
            </a:pPr>
            <a:r>
              <a:rPr lang="sv-SE" sz="1500"/>
              <a:t>Mengatur penyimpanan dan pengambilan informasi dari penyimpanan (</a:t>
            </a:r>
            <a:r>
              <a:rPr lang="sv-SE" sz="1500" i="1"/>
              <a:t>disk</a:t>
            </a:r>
            <a:r>
              <a:rPr lang="sv-SE" sz="1500"/>
              <a:t>).</a:t>
            </a:r>
          </a:p>
          <a:p>
            <a:pPr lvl="1">
              <a:lnSpc>
                <a:spcPct val="80000"/>
              </a:lnSpc>
              <a:buFont typeface="Wingdings" pitchFamily="2" charset="2"/>
              <a:buNone/>
            </a:pPr>
            <a:endParaRPr lang="en-US" sz="1200"/>
          </a:p>
          <a:p>
            <a:pPr>
              <a:lnSpc>
                <a:spcPct val="80000"/>
              </a:lnSpc>
            </a:pPr>
            <a:r>
              <a:rPr lang="en-US" sz="1400"/>
              <a:t>Sistem Operasi Bertindak sebagai :</a:t>
            </a:r>
          </a:p>
          <a:p>
            <a:pPr lvl="1">
              <a:lnSpc>
                <a:spcPct val="80000"/>
              </a:lnSpc>
            </a:pPr>
            <a:r>
              <a:rPr lang="en-US" sz="1400"/>
              <a:t>Manajemen proses</a:t>
            </a:r>
          </a:p>
          <a:p>
            <a:pPr lvl="1">
              <a:lnSpc>
                <a:spcPct val="80000"/>
              </a:lnSpc>
            </a:pPr>
            <a:r>
              <a:rPr lang="en-US" sz="1400"/>
              <a:t>Manajemen Memori</a:t>
            </a:r>
          </a:p>
          <a:p>
            <a:pPr lvl="1">
              <a:lnSpc>
                <a:spcPct val="80000"/>
              </a:lnSpc>
            </a:pPr>
            <a:r>
              <a:rPr lang="en-US" sz="1400"/>
              <a:t>Manajemen File</a:t>
            </a:r>
          </a:p>
          <a:p>
            <a:pPr lvl="1">
              <a:lnSpc>
                <a:spcPct val="80000"/>
              </a:lnSpc>
            </a:pPr>
            <a:r>
              <a:rPr lang="en-US" sz="1400"/>
              <a:t>Manajemen I/O</a:t>
            </a:r>
          </a:p>
          <a:p>
            <a:pPr lvl="1">
              <a:lnSpc>
                <a:spcPct val="80000"/>
              </a:lnSpc>
            </a:pPr>
            <a:r>
              <a:rPr lang="en-US" sz="1400"/>
              <a:t>Manajemen memori sekunder</a:t>
            </a:r>
          </a:p>
          <a:p>
            <a:pPr>
              <a:lnSpc>
                <a:spcPct val="80000"/>
              </a:lnSpc>
            </a:pPr>
            <a:r>
              <a:rPr lang="en-US" sz="1400"/>
              <a:t>Jenis OS :</a:t>
            </a:r>
          </a:p>
          <a:p>
            <a:pPr lvl="1">
              <a:lnSpc>
                <a:spcPct val="80000"/>
              </a:lnSpc>
            </a:pPr>
            <a:r>
              <a:rPr lang="en-US" sz="1400"/>
              <a:t>DOS</a:t>
            </a:r>
          </a:p>
          <a:p>
            <a:pPr lvl="1">
              <a:lnSpc>
                <a:spcPct val="80000"/>
              </a:lnSpc>
            </a:pPr>
            <a:r>
              <a:rPr lang="en-US" sz="1400"/>
              <a:t>Macintosh System Software</a:t>
            </a:r>
          </a:p>
          <a:p>
            <a:pPr lvl="1">
              <a:lnSpc>
                <a:spcPct val="80000"/>
              </a:lnSpc>
            </a:pPr>
            <a:r>
              <a:rPr lang="en-US" sz="1400"/>
              <a:t>Windows</a:t>
            </a:r>
          </a:p>
          <a:p>
            <a:pPr lvl="1">
              <a:lnSpc>
                <a:spcPct val="80000"/>
              </a:lnSpc>
            </a:pPr>
            <a:r>
              <a:rPr lang="en-US" sz="1400"/>
              <a:t>OS/2</a:t>
            </a:r>
          </a:p>
          <a:p>
            <a:pPr lvl="1">
              <a:lnSpc>
                <a:spcPct val="80000"/>
              </a:lnSpc>
            </a:pPr>
            <a:r>
              <a:rPr lang="en-US" sz="1400"/>
              <a:t>UNIX</a:t>
            </a:r>
          </a:p>
          <a:p>
            <a:pPr lvl="1">
              <a:lnSpc>
                <a:spcPct val="80000"/>
              </a:lnSpc>
            </a:pPr>
            <a:r>
              <a:rPr lang="en-US" sz="1400"/>
              <a:t>NetWare</a:t>
            </a:r>
          </a:p>
          <a:p>
            <a:pPr lvl="1">
              <a:lnSpc>
                <a:spcPct val="80000"/>
              </a:lnSpc>
            </a:pPr>
            <a:endParaRPr lang="en-US" sz="1400"/>
          </a:p>
          <a:p>
            <a:pPr>
              <a:lnSpc>
                <a:spcPct val="80000"/>
              </a:lnSpc>
            </a:pPr>
            <a:endParaRPr lang="en-US" sz="17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Windows OS</a:t>
            </a:r>
          </a:p>
        </p:txBody>
      </p:sp>
      <p:pic>
        <p:nvPicPr>
          <p:cNvPr id="75781" name="Picture 5"/>
          <p:cNvPicPr>
            <a:picLocks noChangeAspect="1" noChangeArrowheads="1"/>
          </p:cNvPicPr>
          <p:nvPr>
            <p:ph idx="1"/>
          </p:nvPr>
        </p:nvPicPr>
        <p:blipFill>
          <a:blip r:embed="rId2"/>
          <a:srcRect/>
          <a:stretch>
            <a:fillRect/>
          </a:stretch>
        </p:blipFill>
        <p:spPr>
          <a:xfrm>
            <a:off x="1295400" y="1219200"/>
            <a:ext cx="7010400" cy="4816475"/>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Computer Hardware</a:t>
            </a:r>
          </a:p>
        </p:txBody>
      </p:sp>
      <p:pic>
        <p:nvPicPr>
          <p:cNvPr id="15370" name="Picture 10"/>
          <p:cNvPicPr>
            <a:picLocks noChangeAspect="1" noChangeArrowheads="1"/>
          </p:cNvPicPr>
          <p:nvPr>
            <p:ph sz="quarter" idx="3"/>
          </p:nvPr>
        </p:nvPicPr>
        <p:blipFill>
          <a:blip r:embed="rId2"/>
          <a:srcRect/>
          <a:stretch>
            <a:fillRect/>
          </a:stretch>
        </p:blipFill>
        <p:spPr>
          <a:xfrm>
            <a:off x="609600" y="1295400"/>
            <a:ext cx="7696200" cy="5256213"/>
          </a:xfrm>
          <a:noFill/>
          <a:ln/>
        </p:spPr>
      </p:pic>
      <p:pic>
        <p:nvPicPr>
          <p:cNvPr id="15374" name="Picture 14" descr="FIG3-07"/>
          <p:cNvPicPr>
            <a:picLocks noChangeAspect="1" noChangeArrowheads="1"/>
          </p:cNvPicPr>
          <p:nvPr/>
        </p:nvPicPr>
        <p:blipFill>
          <a:blip r:embed="rId3"/>
          <a:srcRect/>
          <a:stretch>
            <a:fillRect/>
          </a:stretch>
        </p:blipFill>
        <p:spPr bwMode="auto">
          <a:xfrm>
            <a:off x="6218238" y="3438525"/>
            <a:ext cx="2925762" cy="3419475"/>
          </a:xfrm>
          <a:prstGeom prst="rect">
            <a:avLst/>
          </a:prstGeom>
          <a:noFill/>
          <a:ln w="9525">
            <a:noFill/>
            <a:miter lim="800000"/>
            <a:headEnd/>
            <a:tailEnd/>
          </a:ln>
        </p:spPr>
      </p:pic>
      <p:pic>
        <p:nvPicPr>
          <p:cNvPr id="15375" name="Picture 15"/>
          <p:cNvPicPr>
            <a:picLocks noChangeAspect="1" noChangeArrowheads="1"/>
          </p:cNvPicPr>
          <p:nvPr/>
        </p:nvPicPr>
        <p:blipFill>
          <a:blip r:embed="rId4"/>
          <a:srcRect/>
          <a:stretch>
            <a:fillRect/>
          </a:stretch>
        </p:blipFill>
        <p:spPr bwMode="auto">
          <a:xfrm>
            <a:off x="0" y="4038600"/>
            <a:ext cx="2743200" cy="28194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endParaRPr lang="id-ID"/>
          </a:p>
        </p:txBody>
      </p:sp>
      <p:sp>
        <p:nvSpPr>
          <p:cNvPr id="92163" name="Rectangle 3"/>
          <p:cNvSpPr>
            <a:spLocks noGrp="1" noChangeArrowheads="1"/>
          </p:cNvSpPr>
          <p:nvPr>
            <p:ph type="body" idx="1"/>
          </p:nvPr>
        </p:nvSpPr>
        <p:spPr/>
        <p:txBody>
          <a:bodyPr/>
          <a:lstStyle/>
          <a:p>
            <a:pPr>
              <a:lnSpc>
                <a:spcPct val="80000"/>
              </a:lnSpc>
            </a:pPr>
            <a:r>
              <a:rPr lang="en-US" sz="2600"/>
              <a:t>Kernel merupakan bagian inti dari suatu sistem operasi yang mengendalikan perangkat keras, misal pengelolaan memori (memori management), pengelolaan proses (process management) termasuk job scheduling dan context switching, pengelolaan Input Output (I/O) termasuk filesystem dan driver perangkat I/O serta beberapa fungsi mendasar lainnya seperti kontrol akses</a:t>
            </a:r>
          </a:p>
          <a:p>
            <a:pPr>
              <a:lnSpc>
                <a:spcPct val="80000"/>
              </a:lnSpc>
            </a:pPr>
            <a:r>
              <a:rPr lang="en-US" sz="2600"/>
              <a:t>HAL berfungsi untuk menyembunyikan perbedaan hardware dari kernel sehingga meskipun hardware berbeda tidak akan merubah kernel, berfungsi sebagai driver antara higher level dengan low level componen.</a:t>
            </a:r>
          </a:p>
          <a:p>
            <a:pPr>
              <a:lnSpc>
                <a:spcPct val="80000"/>
              </a:lnSpc>
            </a:pPr>
            <a:endParaRPr lang="en-US" sz="2600"/>
          </a:p>
          <a:p>
            <a:pPr>
              <a:lnSpc>
                <a:spcPct val="80000"/>
              </a:lnSpc>
            </a:pPr>
            <a:endParaRPr lang="en-US" sz="2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Mac OS</a:t>
            </a:r>
          </a:p>
        </p:txBody>
      </p:sp>
      <p:pic>
        <p:nvPicPr>
          <p:cNvPr id="79877" name="Picture 5"/>
          <p:cNvPicPr>
            <a:picLocks noChangeAspect="1" noChangeArrowheads="1"/>
          </p:cNvPicPr>
          <p:nvPr>
            <p:ph idx="1"/>
          </p:nvPr>
        </p:nvPicPr>
        <p:blipFill>
          <a:blip r:embed="rId2"/>
          <a:srcRect/>
          <a:stretch>
            <a:fillRect/>
          </a:stretch>
        </p:blipFill>
        <p:spPr>
          <a:xfrm>
            <a:off x="1066800" y="1066800"/>
            <a:ext cx="6781800" cy="5035550"/>
          </a:xfrm>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Linux OS</a:t>
            </a:r>
          </a:p>
        </p:txBody>
      </p:sp>
      <p:pic>
        <p:nvPicPr>
          <p:cNvPr id="77828" name="Picture 4"/>
          <p:cNvPicPr>
            <a:picLocks noChangeAspect="1" noChangeArrowheads="1"/>
          </p:cNvPicPr>
          <p:nvPr>
            <p:ph idx="1"/>
          </p:nvPr>
        </p:nvPicPr>
        <p:blipFill>
          <a:blip r:embed="rId2"/>
          <a:srcRect/>
          <a:stretch>
            <a:fillRect/>
          </a:stretch>
        </p:blipFill>
        <p:spPr>
          <a:xfrm>
            <a:off x="1143000" y="1143000"/>
            <a:ext cx="6705600" cy="4838700"/>
          </a:xfrm>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UNIX OS</a:t>
            </a:r>
          </a:p>
        </p:txBody>
      </p:sp>
      <p:pic>
        <p:nvPicPr>
          <p:cNvPr id="81924" name="Picture 4"/>
          <p:cNvPicPr>
            <a:picLocks noChangeAspect="1" noChangeArrowheads="1"/>
          </p:cNvPicPr>
          <p:nvPr>
            <p:ph idx="1"/>
          </p:nvPr>
        </p:nvPicPr>
        <p:blipFill>
          <a:blip r:embed="rId2"/>
          <a:srcRect/>
          <a:stretch>
            <a:fillRect/>
          </a:stretch>
        </p:blipFill>
        <p:spPr>
          <a:xfrm>
            <a:off x="1371600" y="1371600"/>
            <a:ext cx="6427788" cy="4530725"/>
          </a:xfrm>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Program Aplikasi</a:t>
            </a:r>
          </a:p>
        </p:txBody>
      </p:sp>
      <p:sp>
        <p:nvSpPr>
          <p:cNvPr id="24579" name="Rectangle 3"/>
          <p:cNvSpPr>
            <a:spLocks noGrp="1" noChangeArrowheads="1"/>
          </p:cNvSpPr>
          <p:nvPr>
            <p:ph type="body" idx="1"/>
          </p:nvPr>
        </p:nvSpPr>
        <p:spPr/>
        <p:txBody>
          <a:bodyPr/>
          <a:lstStyle/>
          <a:p>
            <a:pPr>
              <a:lnSpc>
                <a:spcPct val="90000"/>
              </a:lnSpc>
            </a:pPr>
            <a:r>
              <a:rPr lang="en-US" sz="2100"/>
              <a:t>Program yang bersentuhan langsung dengan user/brainware yang digunakan unukn menyelesaikan masalah tertentu</a:t>
            </a:r>
          </a:p>
          <a:p>
            <a:pPr>
              <a:lnSpc>
                <a:spcPct val="90000"/>
              </a:lnSpc>
            </a:pPr>
            <a:r>
              <a:rPr lang="en-US" sz="2100"/>
              <a:t>Jenis Program Aplikasi :</a:t>
            </a:r>
          </a:p>
          <a:p>
            <a:pPr lvl="1">
              <a:lnSpc>
                <a:spcPct val="90000"/>
              </a:lnSpc>
            </a:pPr>
            <a:r>
              <a:rPr lang="en-US" sz="2000"/>
              <a:t>Compiler/Language Programming</a:t>
            </a:r>
          </a:p>
          <a:p>
            <a:pPr lvl="1">
              <a:lnSpc>
                <a:spcPct val="90000"/>
              </a:lnSpc>
            </a:pPr>
            <a:r>
              <a:rPr lang="en-US" sz="2000"/>
              <a:t>Assembler</a:t>
            </a:r>
          </a:p>
          <a:p>
            <a:pPr lvl="1">
              <a:lnSpc>
                <a:spcPct val="90000"/>
              </a:lnSpc>
            </a:pPr>
            <a:r>
              <a:rPr lang="en-US" sz="2000"/>
              <a:t>Text Editor / Pengolah kata :notepad, lotus amipro, Ms Word </a:t>
            </a:r>
          </a:p>
          <a:p>
            <a:pPr lvl="1">
              <a:lnSpc>
                <a:spcPct val="90000"/>
              </a:lnSpc>
            </a:pPr>
            <a:r>
              <a:rPr lang="en-US" sz="2000"/>
              <a:t>Pengolah data : Lotus 123, Ms Excell</a:t>
            </a:r>
          </a:p>
          <a:p>
            <a:pPr lvl="1">
              <a:lnSpc>
                <a:spcPct val="90000"/>
              </a:lnSpc>
            </a:pPr>
            <a:r>
              <a:rPr lang="en-US" sz="2000"/>
              <a:t>Pengolah gambar : Paint, Adobe Photoshop, CorelDraw</a:t>
            </a:r>
          </a:p>
          <a:p>
            <a:pPr lvl="1">
              <a:lnSpc>
                <a:spcPct val="90000"/>
              </a:lnSpc>
            </a:pPr>
            <a:r>
              <a:rPr lang="en-US" sz="2000"/>
              <a:t>Database</a:t>
            </a:r>
          </a:p>
          <a:p>
            <a:pPr lvl="1">
              <a:lnSpc>
                <a:spcPct val="90000"/>
              </a:lnSpc>
            </a:pPr>
            <a:r>
              <a:rPr lang="en-US" sz="2000"/>
              <a:t>Utility :Program yang memiliki kegunaan khusus</a:t>
            </a:r>
          </a:p>
          <a:p>
            <a:pPr lvl="2">
              <a:lnSpc>
                <a:spcPct val="90000"/>
              </a:lnSpc>
            </a:pPr>
            <a:r>
              <a:rPr lang="en-US" sz="1800"/>
              <a:t>Defrag, Antivirus, Burning CD,dll</a:t>
            </a:r>
          </a:p>
          <a:p>
            <a:pPr lvl="2">
              <a:lnSpc>
                <a:spcPct val="90000"/>
              </a:lnSpc>
            </a:pPr>
            <a:r>
              <a:rPr lang="en-US" sz="1800"/>
              <a:t>Pengaktegorian tergantung penulis</a:t>
            </a:r>
          </a:p>
          <a:p>
            <a:pPr lvl="1">
              <a:lnSpc>
                <a:spcPct val="90000"/>
              </a:lnSpc>
            </a:pPr>
            <a:r>
              <a:rPr lang="en-US" sz="2000"/>
              <a:t>Dll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Bahasa Pemprograman</a:t>
            </a:r>
          </a:p>
        </p:txBody>
      </p:sp>
      <p:sp>
        <p:nvSpPr>
          <p:cNvPr id="27651" name="Rectangle 3"/>
          <p:cNvSpPr>
            <a:spLocks noGrp="1" noChangeArrowheads="1"/>
          </p:cNvSpPr>
          <p:nvPr>
            <p:ph type="body" idx="1"/>
          </p:nvPr>
        </p:nvSpPr>
        <p:spPr/>
        <p:txBody>
          <a:bodyPr/>
          <a:lstStyle/>
          <a:p>
            <a:pPr>
              <a:lnSpc>
                <a:spcPct val="80000"/>
              </a:lnSpc>
            </a:pPr>
            <a:r>
              <a:rPr lang="en-US" sz="2100" b="1"/>
              <a:t>Program yang ditulis dalam bahasa pemrograman akan diterjemahkan ke dalam bahasa mesin (kenal dengan biner digit) dengan menggunakan penterjemah.</a:t>
            </a:r>
          </a:p>
          <a:p>
            <a:pPr>
              <a:lnSpc>
                <a:spcPct val="80000"/>
              </a:lnSpc>
            </a:pPr>
            <a:r>
              <a:rPr lang="en-US" sz="2100" b="1"/>
              <a:t>Penterjemah :</a:t>
            </a:r>
          </a:p>
          <a:p>
            <a:pPr lvl="1">
              <a:lnSpc>
                <a:spcPct val="80000"/>
              </a:lnSpc>
            </a:pPr>
            <a:r>
              <a:rPr lang="en-US" sz="2000"/>
              <a:t>Interpreter </a:t>
            </a:r>
            <a:r>
              <a:rPr lang="en-US" sz="2000" b="1"/>
              <a:t>: menterjemahkan baris per baris instruksi. Contoh bahasa Basic.</a:t>
            </a:r>
          </a:p>
          <a:p>
            <a:pPr lvl="1">
              <a:lnSpc>
                <a:spcPct val="80000"/>
              </a:lnSpc>
            </a:pPr>
            <a:r>
              <a:rPr lang="en-US" sz="2000"/>
              <a:t>Compiler </a:t>
            </a:r>
            <a:r>
              <a:rPr lang="en-US" sz="2000" b="1"/>
              <a:t>: menterjamahkan setelah seluruh instruksi ditulis. Contoh bahasa Pascal, C, Ada ,C++, dll.</a:t>
            </a:r>
            <a:endParaRPr lang="en-US" sz="2000"/>
          </a:p>
          <a:p>
            <a:pPr>
              <a:lnSpc>
                <a:spcPct val="80000"/>
              </a:lnSpc>
            </a:pPr>
            <a:r>
              <a:rPr lang="en-US" sz="2000" b="1"/>
              <a:t>Dibedakan menjadi :</a:t>
            </a:r>
          </a:p>
          <a:p>
            <a:pPr lvl="1">
              <a:lnSpc>
                <a:spcPct val="80000"/>
              </a:lnSpc>
            </a:pPr>
            <a:r>
              <a:rPr lang="en-US" sz="1900" b="1"/>
              <a:t>Bahasa tingkat rendah (low level language) : bahasa yang berorientasi ke mesin. Misal : </a:t>
            </a:r>
            <a:r>
              <a:rPr lang="en-US" sz="1800" b="1"/>
              <a:t>Bahasa Assembler</a:t>
            </a:r>
            <a:endParaRPr lang="en-US" sz="1400" b="1"/>
          </a:p>
          <a:p>
            <a:pPr lvl="1">
              <a:lnSpc>
                <a:spcPct val="80000"/>
              </a:lnSpc>
            </a:pPr>
            <a:r>
              <a:rPr lang="en-US" sz="1900" b="1"/>
              <a:t>Bahasa Tingkat Menengah : C, Java</a:t>
            </a:r>
          </a:p>
          <a:p>
            <a:pPr lvl="1">
              <a:lnSpc>
                <a:spcPct val="80000"/>
              </a:lnSpc>
            </a:pPr>
            <a:r>
              <a:rPr lang="en-US" sz="1900" b="1"/>
              <a:t>Bahasa tingkat tinggi (high level language) : bahasa yang berorientasi ke manusia (seperti bahasa inggris) : Pascal, Visual (VB, Delphi). Dll</a:t>
            </a:r>
          </a:p>
          <a:p>
            <a:pPr lvl="1">
              <a:lnSpc>
                <a:spcPct val="80000"/>
              </a:lnSpc>
            </a:pPr>
            <a:endParaRPr lang="en-US" sz="1900" b="1"/>
          </a:p>
          <a:p>
            <a:pPr>
              <a:lnSpc>
                <a:spcPct val="80000"/>
              </a:lnSpc>
            </a:pPr>
            <a:endParaRPr lang="en-US" sz="2000" b="1"/>
          </a:p>
          <a:p>
            <a:pPr>
              <a:lnSpc>
                <a:spcPct val="80000"/>
              </a:lnSpc>
            </a:pPr>
            <a:endParaRPr lang="en-US" sz="21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Computer Applications in Society</a:t>
            </a:r>
          </a:p>
        </p:txBody>
      </p:sp>
      <p:sp>
        <p:nvSpPr>
          <p:cNvPr id="65539" name="Rectangle 3"/>
          <p:cNvSpPr>
            <a:spLocks noGrp="1" noChangeArrowheads="1"/>
          </p:cNvSpPr>
          <p:nvPr>
            <p:ph type="body" idx="1"/>
          </p:nvPr>
        </p:nvSpPr>
        <p:spPr>
          <a:xfrm>
            <a:off x="552450" y="1155700"/>
            <a:ext cx="4819650" cy="1355725"/>
          </a:xfrm>
        </p:spPr>
        <p:txBody>
          <a:bodyPr/>
          <a:lstStyle/>
          <a:p>
            <a:pPr marL="0" indent="0">
              <a:buFont typeface="Wingdings" pitchFamily="2" charset="2"/>
              <a:buNone/>
            </a:pPr>
            <a:r>
              <a:rPr lang="en-US" sz="2600"/>
              <a:t>What are some examples </a:t>
            </a:r>
            <a:br>
              <a:rPr lang="en-US" sz="2600"/>
            </a:br>
            <a:r>
              <a:rPr lang="en-US" sz="2600"/>
              <a:t>of computer applications </a:t>
            </a:r>
            <a:br>
              <a:rPr lang="en-US" sz="2600"/>
            </a:br>
            <a:r>
              <a:rPr lang="en-US" sz="2600"/>
              <a:t>in society?</a:t>
            </a:r>
          </a:p>
        </p:txBody>
      </p:sp>
      <p:grpSp>
        <p:nvGrpSpPr>
          <p:cNvPr id="65540" name="Group 4"/>
          <p:cNvGrpSpPr>
            <a:grpSpLocks/>
          </p:cNvGrpSpPr>
          <p:nvPr/>
        </p:nvGrpSpPr>
        <p:grpSpPr bwMode="auto">
          <a:xfrm>
            <a:off x="7847013" y="6402388"/>
            <a:ext cx="860425" cy="271462"/>
            <a:chOff x="4943" y="4033"/>
            <a:chExt cx="542" cy="171"/>
          </a:xfrm>
        </p:grpSpPr>
        <p:sp>
          <p:nvSpPr>
            <p:cNvPr id="65541" name="AutoShape 5">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65542" name="Text Box 6"/>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sp>
        <p:nvSpPr>
          <p:cNvPr id="65543" name="Rectangle 7"/>
          <p:cNvSpPr>
            <a:spLocks noChangeArrowheads="1"/>
          </p:cNvSpPr>
          <p:nvPr/>
        </p:nvSpPr>
        <p:spPr bwMode="auto">
          <a:xfrm>
            <a:off x="304800" y="2413000"/>
            <a:ext cx="2895600" cy="5588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Education</a:t>
            </a:r>
            <a:endParaRPr kumimoji="1" lang="en-US" sz="2000">
              <a:solidFill>
                <a:srgbClr val="000000"/>
              </a:solidFill>
              <a:latin typeface="Times New Roman" pitchFamily="18" charset="0"/>
            </a:endParaRPr>
          </a:p>
        </p:txBody>
      </p:sp>
      <p:sp>
        <p:nvSpPr>
          <p:cNvPr id="65544" name="Rectangle 8"/>
          <p:cNvSpPr>
            <a:spLocks noChangeArrowheads="1"/>
          </p:cNvSpPr>
          <p:nvPr/>
        </p:nvSpPr>
        <p:spPr bwMode="auto">
          <a:xfrm>
            <a:off x="298450" y="2768600"/>
            <a:ext cx="2895600" cy="4699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Finance</a:t>
            </a:r>
          </a:p>
        </p:txBody>
      </p:sp>
      <p:sp>
        <p:nvSpPr>
          <p:cNvPr id="65545" name="Rectangle 9"/>
          <p:cNvSpPr>
            <a:spLocks noChangeArrowheads="1"/>
          </p:cNvSpPr>
          <p:nvPr/>
        </p:nvSpPr>
        <p:spPr bwMode="auto">
          <a:xfrm>
            <a:off x="304800" y="3124200"/>
            <a:ext cx="2895600" cy="4572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Government</a:t>
            </a:r>
          </a:p>
        </p:txBody>
      </p:sp>
      <p:sp>
        <p:nvSpPr>
          <p:cNvPr id="65546" name="Rectangle 10"/>
          <p:cNvSpPr>
            <a:spLocks noChangeArrowheads="1"/>
          </p:cNvSpPr>
          <p:nvPr/>
        </p:nvSpPr>
        <p:spPr bwMode="auto">
          <a:xfrm>
            <a:off x="304800" y="3481388"/>
            <a:ext cx="2895600" cy="4572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Health Care</a:t>
            </a:r>
          </a:p>
        </p:txBody>
      </p:sp>
      <p:sp>
        <p:nvSpPr>
          <p:cNvPr id="65547" name="Rectangle 11"/>
          <p:cNvSpPr>
            <a:spLocks noChangeArrowheads="1"/>
          </p:cNvSpPr>
          <p:nvPr/>
        </p:nvSpPr>
        <p:spPr bwMode="auto">
          <a:xfrm>
            <a:off x="304800" y="3824288"/>
            <a:ext cx="2895600" cy="5334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Science</a:t>
            </a:r>
          </a:p>
        </p:txBody>
      </p:sp>
      <p:sp>
        <p:nvSpPr>
          <p:cNvPr id="65548" name="Rectangle 12"/>
          <p:cNvSpPr>
            <a:spLocks noChangeArrowheads="1"/>
          </p:cNvSpPr>
          <p:nvPr/>
        </p:nvSpPr>
        <p:spPr bwMode="auto">
          <a:xfrm>
            <a:off x="304800" y="4205288"/>
            <a:ext cx="2895600" cy="6096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Publishing</a:t>
            </a:r>
          </a:p>
        </p:txBody>
      </p:sp>
      <p:sp>
        <p:nvSpPr>
          <p:cNvPr id="65549" name="Rectangle 13"/>
          <p:cNvSpPr>
            <a:spLocks noChangeArrowheads="1"/>
          </p:cNvSpPr>
          <p:nvPr/>
        </p:nvSpPr>
        <p:spPr bwMode="auto">
          <a:xfrm>
            <a:off x="304800" y="4548188"/>
            <a:ext cx="2895600" cy="5334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Travel</a:t>
            </a:r>
          </a:p>
        </p:txBody>
      </p:sp>
      <p:sp>
        <p:nvSpPr>
          <p:cNvPr id="65550" name="Rectangle 14"/>
          <p:cNvSpPr>
            <a:spLocks noChangeArrowheads="1"/>
          </p:cNvSpPr>
          <p:nvPr/>
        </p:nvSpPr>
        <p:spPr bwMode="auto">
          <a:xfrm>
            <a:off x="304800" y="4910138"/>
            <a:ext cx="2895600" cy="4572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Manufacturing</a:t>
            </a:r>
            <a:endParaRPr kumimoji="1" lang="en-US" sz="2000">
              <a:solidFill>
                <a:srgbClr val="000000"/>
              </a:solidFill>
              <a:latin typeface="Times New Roman" pitchFamily="18" charset="0"/>
            </a:endParaRPr>
          </a:p>
        </p:txBody>
      </p:sp>
      <p:pic>
        <p:nvPicPr>
          <p:cNvPr id="65551" name="Picture 15" descr="fig01_36"/>
          <p:cNvPicPr>
            <a:picLocks noChangeAspect="1" noChangeArrowheads="1"/>
          </p:cNvPicPr>
          <p:nvPr/>
        </p:nvPicPr>
        <p:blipFill>
          <a:blip r:embed="rId2"/>
          <a:srcRect/>
          <a:stretch>
            <a:fillRect/>
          </a:stretch>
        </p:blipFill>
        <p:spPr bwMode="auto">
          <a:xfrm>
            <a:off x="4572000" y="1905000"/>
            <a:ext cx="4019550" cy="3895725"/>
          </a:xfrm>
          <a:prstGeom prst="rect">
            <a:avLst/>
          </a:prstGeom>
          <a:noFill/>
          <a:effectLst>
            <a:outerShdw dist="107763" dir="2700000" algn="ctr" rotWithShape="0">
              <a:srgbClr val="808080">
                <a:alpha val="50000"/>
              </a:srgbClr>
            </a:outerShdw>
          </a:effectLst>
        </p:spPr>
      </p:pic>
      <p:pic>
        <p:nvPicPr>
          <p:cNvPr id="65552" name="Picture 16" descr="fig01_37"/>
          <p:cNvPicPr>
            <a:picLocks noChangeAspect="1" noChangeArrowheads="1"/>
          </p:cNvPicPr>
          <p:nvPr/>
        </p:nvPicPr>
        <p:blipFill>
          <a:blip r:embed="rId3"/>
          <a:srcRect/>
          <a:stretch>
            <a:fillRect/>
          </a:stretch>
        </p:blipFill>
        <p:spPr bwMode="auto">
          <a:xfrm>
            <a:off x="4191000" y="2133600"/>
            <a:ext cx="4538663" cy="3384550"/>
          </a:xfrm>
          <a:prstGeom prst="rect">
            <a:avLst/>
          </a:prstGeom>
          <a:noFill/>
          <a:effectLst>
            <a:outerShdw dist="107763" dir="2700000" algn="ctr" rotWithShape="0">
              <a:srgbClr val="808080">
                <a:alpha val="50000"/>
              </a:srgbClr>
            </a:outerShdw>
          </a:effectLst>
        </p:spPr>
      </p:pic>
      <p:pic>
        <p:nvPicPr>
          <p:cNvPr id="65553" name="Picture 17" descr="fig01_38"/>
          <p:cNvPicPr>
            <a:picLocks noChangeAspect="1" noChangeArrowheads="1"/>
          </p:cNvPicPr>
          <p:nvPr/>
        </p:nvPicPr>
        <p:blipFill>
          <a:blip r:embed="rId4"/>
          <a:srcRect/>
          <a:stretch>
            <a:fillRect/>
          </a:stretch>
        </p:blipFill>
        <p:spPr bwMode="auto">
          <a:xfrm>
            <a:off x="4343400" y="2286000"/>
            <a:ext cx="4162425" cy="2767013"/>
          </a:xfrm>
          <a:prstGeom prst="rect">
            <a:avLst/>
          </a:prstGeom>
          <a:noFill/>
          <a:effectLst>
            <a:outerShdw dist="107763" dir="2700000" algn="ctr" rotWithShape="0">
              <a:srgbClr val="808080">
                <a:alpha val="50000"/>
              </a:srgbClr>
            </a:outerShdw>
          </a:effectLst>
        </p:spPr>
      </p:pic>
      <p:pic>
        <p:nvPicPr>
          <p:cNvPr id="65554" name="Picture 18" descr="fig01_39"/>
          <p:cNvPicPr>
            <a:picLocks noChangeAspect="1" noChangeArrowheads="1"/>
          </p:cNvPicPr>
          <p:nvPr/>
        </p:nvPicPr>
        <p:blipFill>
          <a:blip r:embed="rId5"/>
          <a:srcRect/>
          <a:stretch>
            <a:fillRect/>
          </a:stretch>
        </p:blipFill>
        <p:spPr bwMode="auto">
          <a:xfrm>
            <a:off x="4267200" y="2057400"/>
            <a:ext cx="4343400" cy="3498850"/>
          </a:xfrm>
          <a:prstGeom prst="rect">
            <a:avLst/>
          </a:prstGeom>
          <a:noFill/>
          <a:effectLst>
            <a:outerShdw dist="107763" dir="2700000" algn="ctr" rotWithShape="0">
              <a:srgbClr val="808080">
                <a:alpha val="50000"/>
              </a:srgbClr>
            </a:outerShdw>
          </a:effectLst>
        </p:spPr>
      </p:pic>
      <p:pic>
        <p:nvPicPr>
          <p:cNvPr id="65555" name="Picture 19" descr="fig01_40"/>
          <p:cNvPicPr>
            <a:picLocks noChangeAspect="1" noChangeArrowheads="1"/>
          </p:cNvPicPr>
          <p:nvPr/>
        </p:nvPicPr>
        <p:blipFill>
          <a:blip r:embed="rId6"/>
          <a:srcRect/>
          <a:stretch>
            <a:fillRect/>
          </a:stretch>
        </p:blipFill>
        <p:spPr bwMode="auto">
          <a:xfrm>
            <a:off x="2971800" y="2514600"/>
            <a:ext cx="6019800" cy="2457450"/>
          </a:xfrm>
          <a:prstGeom prst="rect">
            <a:avLst/>
          </a:prstGeom>
          <a:noFill/>
          <a:effectLst>
            <a:outerShdw dist="107763" dir="2700000" algn="ctr" rotWithShape="0">
              <a:srgbClr val="808080">
                <a:alpha val="50000"/>
              </a:srgbClr>
            </a:outerShdw>
          </a:effectLst>
        </p:spPr>
      </p:pic>
      <p:pic>
        <p:nvPicPr>
          <p:cNvPr id="65556" name="Picture 20" descr="fig01_41"/>
          <p:cNvPicPr>
            <a:picLocks noChangeAspect="1" noChangeArrowheads="1"/>
          </p:cNvPicPr>
          <p:nvPr/>
        </p:nvPicPr>
        <p:blipFill>
          <a:blip r:embed="rId7"/>
          <a:srcRect/>
          <a:stretch>
            <a:fillRect/>
          </a:stretch>
        </p:blipFill>
        <p:spPr bwMode="auto">
          <a:xfrm>
            <a:off x="3962400" y="2133600"/>
            <a:ext cx="4495800" cy="3367088"/>
          </a:xfrm>
          <a:prstGeom prst="rect">
            <a:avLst/>
          </a:prstGeom>
          <a:noFill/>
          <a:effectLst>
            <a:outerShdw dist="107763" dir="2700000" algn="ctr" rotWithShape="0">
              <a:srgbClr val="808080">
                <a:alpha val="50000"/>
              </a:srgbClr>
            </a:outerShdw>
          </a:effectLst>
        </p:spPr>
      </p:pic>
      <p:pic>
        <p:nvPicPr>
          <p:cNvPr id="65557" name="Picture 21" descr="fig01_42"/>
          <p:cNvPicPr>
            <a:picLocks noChangeAspect="1" noChangeArrowheads="1"/>
          </p:cNvPicPr>
          <p:nvPr/>
        </p:nvPicPr>
        <p:blipFill>
          <a:blip r:embed="rId8"/>
          <a:srcRect/>
          <a:stretch>
            <a:fillRect/>
          </a:stretch>
        </p:blipFill>
        <p:spPr bwMode="auto">
          <a:xfrm>
            <a:off x="4953000" y="1905000"/>
            <a:ext cx="2747963" cy="3643313"/>
          </a:xfrm>
          <a:prstGeom prst="rect">
            <a:avLst/>
          </a:prstGeom>
          <a:noFill/>
          <a:effectLst>
            <a:outerShdw dist="107763" dir="2700000" algn="ctr" rotWithShape="0">
              <a:srgbClr val="808080">
                <a:alpha val="50000"/>
              </a:srgbClr>
            </a:outerShdw>
          </a:effectLst>
        </p:spPr>
      </p:pic>
      <p:pic>
        <p:nvPicPr>
          <p:cNvPr id="65558" name="Picture 22" descr="fig01_43"/>
          <p:cNvPicPr>
            <a:picLocks noChangeAspect="1" noChangeArrowheads="1"/>
          </p:cNvPicPr>
          <p:nvPr/>
        </p:nvPicPr>
        <p:blipFill>
          <a:blip r:embed="rId9"/>
          <a:srcRect/>
          <a:stretch>
            <a:fillRect/>
          </a:stretch>
        </p:blipFill>
        <p:spPr bwMode="auto">
          <a:xfrm>
            <a:off x="4781550" y="1600200"/>
            <a:ext cx="4362450" cy="3862388"/>
          </a:xfrm>
          <a:prstGeom prst="rect">
            <a:avLst/>
          </a:prstGeom>
          <a:noFill/>
          <a:effectLst>
            <a:outerShdw dist="107763" dir="2700000" algn="ctr" rotWithShape="0">
              <a:srgbClr val="808080">
                <a:alpha val="5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65543">
                                            <p:txEl>
                                              <p:pRg st="0" end="0"/>
                                            </p:txEl>
                                          </p:spTgt>
                                        </p:tgtEl>
                                        <p:attrNameLst>
                                          <p:attrName>style.visibility</p:attrName>
                                        </p:attrNameLst>
                                      </p:cBhvr>
                                      <p:to>
                                        <p:strVal val="visible"/>
                                      </p:to>
                                    </p:set>
                                    <p:animEffect transition="in" filter="wipe(left)">
                                      <p:cBhvr>
                                        <p:cTn id="7" dur="500"/>
                                        <p:tgtEl>
                                          <p:spTgt spid="65543">
                                            <p:txEl>
                                              <p:pRg st="0" end="0"/>
                                            </p:txEl>
                                          </p:spTgt>
                                        </p:tgtEl>
                                      </p:cBhvr>
                                    </p:animEffect>
                                  </p:childTnLst>
                                </p:cTn>
                              </p:par>
                              <p:par>
                                <p:cTn id="8" presetID="1" presetClass="entr" presetSubtype="0" fill="hold" nodeType="withEffect">
                                  <p:stCondLst>
                                    <p:cond delay="2000"/>
                                  </p:stCondLst>
                                  <p:childTnLst>
                                    <p:set>
                                      <p:cBhvr>
                                        <p:cTn id="9" dur="1" fill="hold">
                                          <p:stCondLst>
                                            <p:cond delay="0"/>
                                          </p:stCondLst>
                                        </p:cTn>
                                        <p:tgtEl>
                                          <p:spTgt spid="65551"/>
                                        </p:tgtEl>
                                        <p:attrNameLst>
                                          <p:attrName>style.visibility</p:attrName>
                                        </p:attrNameLst>
                                      </p:cBhvr>
                                      <p:to>
                                        <p:strVal val="visible"/>
                                      </p:to>
                                    </p:set>
                                  </p:childTnLst>
                                </p:cTn>
                              </p:par>
                            </p:childTnLst>
                          </p:cTn>
                        </p:par>
                        <p:par>
                          <p:cTn id="10" fill="hold">
                            <p:stCondLst>
                              <p:cond delay="2500"/>
                            </p:stCondLst>
                            <p:childTnLst>
                              <p:par>
                                <p:cTn id="11" presetID="22" presetClass="entr" presetSubtype="8" fill="hold" grpId="0" nodeType="afterEffect">
                                  <p:stCondLst>
                                    <p:cond delay="2000"/>
                                  </p:stCondLst>
                                  <p:childTnLst>
                                    <p:set>
                                      <p:cBhvr>
                                        <p:cTn id="12" dur="1" fill="hold">
                                          <p:stCondLst>
                                            <p:cond delay="0"/>
                                          </p:stCondLst>
                                        </p:cTn>
                                        <p:tgtEl>
                                          <p:spTgt spid="65544">
                                            <p:txEl>
                                              <p:pRg st="0" end="0"/>
                                            </p:txEl>
                                          </p:spTgt>
                                        </p:tgtEl>
                                        <p:attrNameLst>
                                          <p:attrName>style.visibility</p:attrName>
                                        </p:attrNameLst>
                                      </p:cBhvr>
                                      <p:to>
                                        <p:strVal val="visible"/>
                                      </p:to>
                                    </p:set>
                                    <p:animEffect transition="in" filter="wipe(left)">
                                      <p:cBhvr>
                                        <p:cTn id="13" dur="500"/>
                                        <p:tgtEl>
                                          <p:spTgt spid="65544">
                                            <p:txEl>
                                              <p:pRg st="0" end="0"/>
                                            </p:txEl>
                                          </p:spTgt>
                                        </p:tgtEl>
                                      </p:cBhvr>
                                    </p:animEffect>
                                  </p:childTnLst>
                                </p:cTn>
                              </p:par>
                              <p:par>
                                <p:cTn id="14" presetID="1" presetClass="exit" presetSubtype="0" fill="hold" nodeType="withEffect">
                                  <p:stCondLst>
                                    <p:cond delay="2000"/>
                                  </p:stCondLst>
                                  <p:childTnLst>
                                    <p:set>
                                      <p:cBhvr>
                                        <p:cTn id="15" dur="1" fill="hold">
                                          <p:stCondLst>
                                            <p:cond delay="0"/>
                                          </p:stCondLst>
                                        </p:cTn>
                                        <p:tgtEl>
                                          <p:spTgt spid="65551"/>
                                        </p:tgtEl>
                                        <p:attrNameLst>
                                          <p:attrName>style.visibility</p:attrName>
                                        </p:attrNameLst>
                                      </p:cBhvr>
                                      <p:to>
                                        <p:strVal val="hidden"/>
                                      </p:to>
                                    </p:set>
                                  </p:childTnLst>
                                </p:cTn>
                              </p:par>
                              <p:par>
                                <p:cTn id="16" presetID="1" presetClass="entr" presetSubtype="0" fill="hold" nodeType="withEffect">
                                  <p:stCondLst>
                                    <p:cond delay="2000"/>
                                  </p:stCondLst>
                                  <p:childTnLst>
                                    <p:set>
                                      <p:cBhvr>
                                        <p:cTn id="17" dur="1" fill="hold">
                                          <p:stCondLst>
                                            <p:cond delay="0"/>
                                          </p:stCondLst>
                                        </p:cTn>
                                        <p:tgtEl>
                                          <p:spTgt spid="65552"/>
                                        </p:tgtEl>
                                        <p:attrNameLst>
                                          <p:attrName>style.visibility</p:attrName>
                                        </p:attrNameLst>
                                      </p:cBhvr>
                                      <p:to>
                                        <p:strVal val="visible"/>
                                      </p:to>
                                    </p:set>
                                  </p:childTnLst>
                                </p:cTn>
                              </p:par>
                            </p:childTnLst>
                          </p:cTn>
                        </p:par>
                        <p:par>
                          <p:cTn id="18" fill="hold">
                            <p:stCondLst>
                              <p:cond delay="5000"/>
                            </p:stCondLst>
                            <p:childTnLst>
                              <p:par>
                                <p:cTn id="19" presetID="22" presetClass="entr" presetSubtype="8" fill="hold" nodeType="afterEffect">
                                  <p:stCondLst>
                                    <p:cond delay="2000"/>
                                  </p:stCondLst>
                                  <p:childTnLst>
                                    <p:set>
                                      <p:cBhvr>
                                        <p:cTn id="20" dur="1" fill="hold">
                                          <p:stCondLst>
                                            <p:cond delay="0"/>
                                          </p:stCondLst>
                                        </p:cTn>
                                        <p:tgtEl>
                                          <p:spTgt spid="65545">
                                            <p:txEl>
                                              <p:pRg st="0" end="0"/>
                                            </p:txEl>
                                          </p:spTgt>
                                        </p:tgtEl>
                                        <p:attrNameLst>
                                          <p:attrName>style.visibility</p:attrName>
                                        </p:attrNameLst>
                                      </p:cBhvr>
                                      <p:to>
                                        <p:strVal val="visible"/>
                                      </p:to>
                                    </p:set>
                                    <p:animEffect transition="in" filter="wipe(left)">
                                      <p:cBhvr>
                                        <p:cTn id="21" dur="500"/>
                                        <p:tgtEl>
                                          <p:spTgt spid="65545">
                                            <p:txEl>
                                              <p:pRg st="0" end="0"/>
                                            </p:txEl>
                                          </p:spTgt>
                                        </p:tgtEl>
                                      </p:cBhvr>
                                    </p:animEffect>
                                  </p:childTnLst>
                                </p:cTn>
                              </p:par>
                              <p:par>
                                <p:cTn id="22" presetID="1" presetClass="exit" presetSubtype="0" fill="hold" nodeType="withEffect">
                                  <p:stCondLst>
                                    <p:cond delay="2000"/>
                                  </p:stCondLst>
                                  <p:childTnLst>
                                    <p:set>
                                      <p:cBhvr>
                                        <p:cTn id="23" dur="1" fill="hold">
                                          <p:stCondLst>
                                            <p:cond delay="0"/>
                                          </p:stCondLst>
                                        </p:cTn>
                                        <p:tgtEl>
                                          <p:spTgt spid="65552"/>
                                        </p:tgtEl>
                                        <p:attrNameLst>
                                          <p:attrName>style.visibility</p:attrName>
                                        </p:attrNameLst>
                                      </p:cBhvr>
                                      <p:to>
                                        <p:strVal val="hidden"/>
                                      </p:to>
                                    </p:set>
                                  </p:childTnLst>
                                </p:cTn>
                              </p:par>
                              <p:par>
                                <p:cTn id="24" presetID="1" presetClass="entr" presetSubtype="0" fill="hold" nodeType="withEffect">
                                  <p:stCondLst>
                                    <p:cond delay="2000"/>
                                  </p:stCondLst>
                                  <p:childTnLst>
                                    <p:set>
                                      <p:cBhvr>
                                        <p:cTn id="25" dur="1" fill="hold">
                                          <p:stCondLst>
                                            <p:cond delay="0"/>
                                          </p:stCondLst>
                                        </p:cTn>
                                        <p:tgtEl>
                                          <p:spTgt spid="65553"/>
                                        </p:tgtEl>
                                        <p:attrNameLst>
                                          <p:attrName>style.visibility</p:attrName>
                                        </p:attrNameLst>
                                      </p:cBhvr>
                                      <p:to>
                                        <p:strVal val="visible"/>
                                      </p:to>
                                    </p:set>
                                  </p:childTnLst>
                                </p:cTn>
                              </p:par>
                            </p:childTnLst>
                          </p:cTn>
                        </p:par>
                        <p:par>
                          <p:cTn id="26" fill="hold">
                            <p:stCondLst>
                              <p:cond delay="7500"/>
                            </p:stCondLst>
                            <p:childTnLst>
                              <p:par>
                                <p:cTn id="27" presetID="22" presetClass="entr" presetSubtype="8" fill="hold" grpId="0" nodeType="afterEffect">
                                  <p:stCondLst>
                                    <p:cond delay="2000"/>
                                  </p:stCondLst>
                                  <p:childTnLst>
                                    <p:set>
                                      <p:cBhvr>
                                        <p:cTn id="28" dur="1" fill="hold">
                                          <p:stCondLst>
                                            <p:cond delay="0"/>
                                          </p:stCondLst>
                                        </p:cTn>
                                        <p:tgtEl>
                                          <p:spTgt spid="65546">
                                            <p:txEl>
                                              <p:pRg st="0" end="0"/>
                                            </p:txEl>
                                          </p:spTgt>
                                        </p:tgtEl>
                                        <p:attrNameLst>
                                          <p:attrName>style.visibility</p:attrName>
                                        </p:attrNameLst>
                                      </p:cBhvr>
                                      <p:to>
                                        <p:strVal val="visible"/>
                                      </p:to>
                                    </p:set>
                                    <p:animEffect transition="in" filter="wipe(left)">
                                      <p:cBhvr>
                                        <p:cTn id="29" dur="500"/>
                                        <p:tgtEl>
                                          <p:spTgt spid="65546">
                                            <p:txEl>
                                              <p:pRg st="0" end="0"/>
                                            </p:txEl>
                                          </p:spTgt>
                                        </p:tgtEl>
                                      </p:cBhvr>
                                    </p:animEffect>
                                  </p:childTnLst>
                                </p:cTn>
                              </p:par>
                              <p:par>
                                <p:cTn id="30" presetID="1" presetClass="exit" presetSubtype="0" fill="hold" nodeType="withEffect">
                                  <p:stCondLst>
                                    <p:cond delay="2000"/>
                                  </p:stCondLst>
                                  <p:childTnLst>
                                    <p:set>
                                      <p:cBhvr>
                                        <p:cTn id="31" dur="1" fill="hold">
                                          <p:stCondLst>
                                            <p:cond delay="0"/>
                                          </p:stCondLst>
                                        </p:cTn>
                                        <p:tgtEl>
                                          <p:spTgt spid="65553"/>
                                        </p:tgtEl>
                                        <p:attrNameLst>
                                          <p:attrName>style.visibility</p:attrName>
                                        </p:attrNameLst>
                                      </p:cBhvr>
                                      <p:to>
                                        <p:strVal val="hidden"/>
                                      </p:to>
                                    </p:set>
                                  </p:childTnLst>
                                </p:cTn>
                              </p:par>
                              <p:par>
                                <p:cTn id="32" presetID="1" presetClass="entr" presetSubtype="0" fill="hold" nodeType="withEffect">
                                  <p:stCondLst>
                                    <p:cond delay="2000"/>
                                  </p:stCondLst>
                                  <p:childTnLst>
                                    <p:set>
                                      <p:cBhvr>
                                        <p:cTn id="33" dur="1" fill="hold">
                                          <p:stCondLst>
                                            <p:cond delay="0"/>
                                          </p:stCondLst>
                                        </p:cTn>
                                        <p:tgtEl>
                                          <p:spTgt spid="65554"/>
                                        </p:tgtEl>
                                        <p:attrNameLst>
                                          <p:attrName>style.visibility</p:attrName>
                                        </p:attrNameLst>
                                      </p:cBhvr>
                                      <p:to>
                                        <p:strVal val="visible"/>
                                      </p:to>
                                    </p:set>
                                  </p:childTnLst>
                                </p:cTn>
                              </p:par>
                            </p:childTnLst>
                          </p:cTn>
                        </p:par>
                        <p:par>
                          <p:cTn id="34" fill="hold">
                            <p:stCondLst>
                              <p:cond delay="10000"/>
                            </p:stCondLst>
                            <p:childTnLst>
                              <p:par>
                                <p:cTn id="35" presetID="22" presetClass="entr" presetSubtype="8" fill="hold" nodeType="afterEffect">
                                  <p:stCondLst>
                                    <p:cond delay="2000"/>
                                  </p:stCondLst>
                                  <p:childTnLst>
                                    <p:set>
                                      <p:cBhvr>
                                        <p:cTn id="36" dur="1" fill="hold">
                                          <p:stCondLst>
                                            <p:cond delay="0"/>
                                          </p:stCondLst>
                                        </p:cTn>
                                        <p:tgtEl>
                                          <p:spTgt spid="65547">
                                            <p:txEl>
                                              <p:pRg st="0" end="0"/>
                                            </p:txEl>
                                          </p:spTgt>
                                        </p:tgtEl>
                                        <p:attrNameLst>
                                          <p:attrName>style.visibility</p:attrName>
                                        </p:attrNameLst>
                                      </p:cBhvr>
                                      <p:to>
                                        <p:strVal val="visible"/>
                                      </p:to>
                                    </p:set>
                                    <p:animEffect transition="in" filter="wipe(left)">
                                      <p:cBhvr>
                                        <p:cTn id="37" dur="500"/>
                                        <p:tgtEl>
                                          <p:spTgt spid="65547">
                                            <p:txEl>
                                              <p:pRg st="0" end="0"/>
                                            </p:txEl>
                                          </p:spTgt>
                                        </p:tgtEl>
                                      </p:cBhvr>
                                    </p:animEffect>
                                  </p:childTnLst>
                                </p:cTn>
                              </p:par>
                              <p:par>
                                <p:cTn id="38" presetID="1" presetClass="exit" presetSubtype="0" fill="hold" nodeType="withEffect">
                                  <p:stCondLst>
                                    <p:cond delay="2000"/>
                                  </p:stCondLst>
                                  <p:childTnLst>
                                    <p:set>
                                      <p:cBhvr>
                                        <p:cTn id="39" dur="1" fill="hold">
                                          <p:stCondLst>
                                            <p:cond delay="0"/>
                                          </p:stCondLst>
                                        </p:cTn>
                                        <p:tgtEl>
                                          <p:spTgt spid="65554"/>
                                        </p:tgtEl>
                                        <p:attrNameLst>
                                          <p:attrName>style.visibility</p:attrName>
                                        </p:attrNameLst>
                                      </p:cBhvr>
                                      <p:to>
                                        <p:strVal val="hidden"/>
                                      </p:to>
                                    </p:set>
                                  </p:childTnLst>
                                </p:cTn>
                              </p:par>
                              <p:par>
                                <p:cTn id="40" presetID="1" presetClass="entr" presetSubtype="0" fill="hold" nodeType="withEffect">
                                  <p:stCondLst>
                                    <p:cond delay="2000"/>
                                  </p:stCondLst>
                                  <p:childTnLst>
                                    <p:set>
                                      <p:cBhvr>
                                        <p:cTn id="41" dur="1" fill="hold">
                                          <p:stCondLst>
                                            <p:cond delay="0"/>
                                          </p:stCondLst>
                                        </p:cTn>
                                        <p:tgtEl>
                                          <p:spTgt spid="65555"/>
                                        </p:tgtEl>
                                        <p:attrNameLst>
                                          <p:attrName>style.visibility</p:attrName>
                                        </p:attrNameLst>
                                      </p:cBhvr>
                                      <p:to>
                                        <p:strVal val="visible"/>
                                      </p:to>
                                    </p:set>
                                  </p:childTnLst>
                                </p:cTn>
                              </p:par>
                            </p:childTnLst>
                          </p:cTn>
                        </p:par>
                        <p:par>
                          <p:cTn id="42" fill="hold">
                            <p:stCondLst>
                              <p:cond delay="12500"/>
                            </p:stCondLst>
                            <p:childTnLst>
                              <p:par>
                                <p:cTn id="43" presetID="22" presetClass="entr" presetSubtype="8" fill="hold" grpId="0" nodeType="afterEffect">
                                  <p:stCondLst>
                                    <p:cond delay="2000"/>
                                  </p:stCondLst>
                                  <p:childTnLst>
                                    <p:set>
                                      <p:cBhvr>
                                        <p:cTn id="44" dur="1" fill="hold">
                                          <p:stCondLst>
                                            <p:cond delay="0"/>
                                          </p:stCondLst>
                                        </p:cTn>
                                        <p:tgtEl>
                                          <p:spTgt spid="65548">
                                            <p:txEl>
                                              <p:pRg st="0" end="0"/>
                                            </p:txEl>
                                          </p:spTgt>
                                        </p:tgtEl>
                                        <p:attrNameLst>
                                          <p:attrName>style.visibility</p:attrName>
                                        </p:attrNameLst>
                                      </p:cBhvr>
                                      <p:to>
                                        <p:strVal val="visible"/>
                                      </p:to>
                                    </p:set>
                                    <p:animEffect transition="in" filter="wipe(left)">
                                      <p:cBhvr>
                                        <p:cTn id="45" dur="500"/>
                                        <p:tgtEl>
                                          <p:spTgt spid="65548">
                                            <p:txEl>
                                              <p:pRg st="0" end="0"/>
                                            </p:txEl>
                                          </p:spTgt>
                                        </p:tgtEl>
                                      </p:cBhvr>
                                    </p:animEffect>
                                  </p:childTnLst>
                                </p:cTn>
                              </p:par>
                              <p:par>
                                <p:cTn id="46" presetID="1" presetClass="exit" presetSubtype="0" fill="hold" nodeType="withEffect">
                                  <p:stCondLst>
                                    <p:cond delay="2000"/>
                                  </p:stCondLst>
                                  <p:childTnLst>
                                    <p:set>
                                      <p:cBhvr>
                                        <p:cTn id="47" dur="1" fill="hold">
                                          <p:stCondLst>
                                            <p:cond delay="0"/>
                                          </p:stCondLst>
                                        </p:cTn>
                                        <p:tgtEl>
                                          <p:spTgt spid="65555"/>
                                        </p:tgtEl>
                                        <p:attrNameLst>
                                          <p:attrName>style.visibility</p:attrName>
                                        </p:attrNameLst>
                                      </p:cBhvr>
                                      <p:to>
                                        <p:strVal val="hidden"/>
                                      </p:to>
                                    </p:set>
                                  </p:childTnLst>
                                </p:cTn>
                              </p:par>
                              <p:par>
                                <p:cTn id="48" presetID="1" presetClass="entr" presetSubtype="0" fill="hold" nodeType="withEffect">
                                  <p:stCondLst>
                                    <p:cond delay="2000"/>
                                  </p:stCondLst>
                                  <p:childTnLst>
                                    <p:set>
                                      <p:cBhvr>
                                        <p:cTn id="49" dur="1" fill="hold">
                                          <p:stCondLst>
                                            <p:cond delay="0"/>
                                          </p:stCondLst>
                                        </p:cTn>
                                        <p:tgtEl>
                                          <p:spTgt spid="65556"/>
                                        </p:tgtEl>
                                        <p:attrNameLst>
                                          <p:attrName>style.visibility</p:attrName>
                                        </p:attrNameLst>
                                      </p:cBhvr>
                                      <p:to>
                                        <p:strVal val="visible"/>
                                      </p:to>
                                    </p:set>
                                  </p:childTnLst>
                                </p:cTn>
                              </p:par>
                            </p:childTnLst>
                          </p:cTn>
                        </p:par>
                        <p:par>
                          <p:cTn id="50" fill="hold">
                            <p:stCondLst>
                              <p:cond delay="15000"/>
                            </p:stCondLst>
                            <p:childTnLst>
                              <p:par>
                                <p:cTn id="51" presetID="22" presetClass="entr" presetSubtype="8" fill="hold" grpId="0" nodeType="afterEffect">
                                  <p:stCondLst>
                                    <p:cond delay="2000"/>
                                  </p:stCondLst>
                                  <p:childTnLst>
                                    <p:set>
                                      <p:cBhvr>
                                        <p:cTn id="52" dur="1" fill="hold">
                                          <p:stCondLst>
                                            <p:cond delay="0"/>
                                          </p:stCondLst>
                                        </p:cTn>
                                        <p:tgtEl>
                                          <p:spTgt spid="65549">
                                            <p:txEl>
                                              <p:pRg st="0" end="0"/>
                                            </p:txEl>
                                          </p:spTgt>
                                        </p:tgtEl>
                                        <p:attrNameLst>
                                          <p:attrName>style.visibility</p:attrName>
                                        </p:attrNameLst>
                                      </p:cBhvr>
                                      <p:to>
                                        <p:strVal val="visible"/>
                                      </p:to>
                                    </p:set>
                                    <p:animEffect transition="in" filter="wipe(left)">
                                      <p:cBhvr>
                                        <p:cTn id="53" dur="500"/>
                                        <p:tgtEl>
                                          <p:spTgt spid="65549">
                                            <p:txEl>
                                              <p:pRg st="0" end="0"/>
                                            </p:txEl>
                                          </p:spTgt>
                                        </p:tgtEl>
                                      </p:cBhvr>
                                    </p:animEffect>
                                  </p:childTnLst>
                                </p:cTn>
                              </p:par>
                              <p:par>
                                <p:cTn id="54" presetID="1" presetClass="exit" presetSubtype="0" fill="hold" nodeType="withEffect">
                                  <p:stCondLst>
                                    <p:cond delay="2000"/>
                                  </p:stCondLst>
                                  <p:childTnLst>
                                    <p:set>
                                      <p:cBhvr>
                                        <p:cTn id="55" dur="1" fill="hold">
                                          <p:stCondLst>
                                            <p:cond delay="0"/>
                                          </p:stCondLst>
                                        </p:cTn>
                                        <p:tgtEl>
                                          <p:spTgt spid="65556"/>
                                        </p:tgtEl>
                                        <p:attrNameLst>
                                          <p:attrName>style.visibility</p:attrName>
                                        </p:attrNameLst>
                                      </p:cBhvr>
                                      <p:to>
                                        <p:strVal val="hidden"/>
                                      </p:to>
                                    </p:set>
                                  </p:childTnLst>
                                </p:cTn>
                              </p:par>
                              <p:par>
                                <p:cTn id="56" presetID="1" presetClass="entr" presetSubtype="0" fill="hold" nodeType="withEffect">
                                  <p:stCondLst>
                                    <p:cond delay="2000"/>
                                  </p:stCondLst>
                                  <p:childTnLst>
                                    <p:set>
                                      <p:cBhvr>
                                        <p:cTn id="57" dur="1" fill="hold">
                                          <p:stCondLst>
                                            <p:cond delay="0"/>
                                          </p:stCondLst>
                                        </p:cTn>
                                        <p:tgtEl>
                                          <p:spTgt spid="65557"/>
                                        </p:tgtEl>
                                        <p:attrNameLst>
                                          <p:attrName>style.visibility</p:attrName>
                                        </p:attrNameLst>
                                      </p:cBhvr>
                                      <p:to>
                                        <p:strVal val="visible"/>
                                      </p:to>
                                    </p:set>
                                  </p:childTnLst>
                                </p:cTn>
                              </p:par>
                            </p:childTnLst>
                          </p:cTn>
                        </p:par>
                        <p:par>
                          <p:cTn id="58" fill="hold">
                            <p:stCondLst>
                              <p:cond delay="17500"/>
                            </p:stCondLst>
                            <p:childTnLst>
                              <p:par>
                                <p:cTn id="59" presetID="22" presetClass="entr" presetSubtype="8" fill="hold" nodeType="afterEffect">
                                  <p:stCondLst>
                                    <p:cond delay="2000"/>
                                  </p:stCondLst>
                                  <p:childTnLst>
                                    <p:set>
                                      <p:cBhvr>
                                        <p:cTn id="60" dur="1" fill="hold">
                                          <p:stCondLst>
                                            <p:cond delay="0"/>
                                          </p:stCondLst>
                                        </p:cTn>
                                        <p:tgtEl>
                                          <p:spTgt spid="65550">
                                            <p:txEl>
                                              <p:pRg st="0" end="0"/>
                                            </p:txEl>
                                          </p:spTgt>
                                        </p:tgtEl>
                                        <p:attrNameLst>
                                          <p:attrName>style.visibility</p:attrName>
                                        </p:attrNameLst>
                                      </p:cBhvr>
                                      <p:to>
                                        <p:strVal val="visible"/>
                                      </p:to>
                                    </p:set>
                                    <p:animEffect transition="in" filter="wipe(left)">
                                      <p:cBhvr>
                                        <p:cTn id="61" dur="500"/>
                                        <p:tgtEl>
                                          <p:spTgt spid="65550">
                                            <p:txEl>
                                              <p:pRg st="0" end="0"/>
                                            </p:txEl>
                                          </p:spTgt>
                                        </p:tgtEl>
                                      </p:cBhvr>
                                    </p:animEffect>
                                  </p:childTnLst>
                                </p:cTn>
                              </p:par>
                              <p:par>
                                <p:cTn id="62" presetID="1" presetClass="exit" presetSubtype="0" fill="hold" nodeType="withEffect">
                                  <p:stCondLst>
                                    <p:cond delay="2000"/>
                                  </p:stCondLst>
                                  <p:childTnLst>
                                    <p:set>
                                      <p:cBhvr>
                                        <p:cTn id="63" dur="1" fill="hold">
                                          <p:stCondLst>
                                            <p:cond delay="0"/>
                                          </p:stCondLst>
                                        </p:cTn>
                                        <p:tgtEl>
                                          <p:spTgt spid="65557"/>
                                        </p:tgtEl>
                                        <p:attrNameLst>
                                          <p:attrName>style.visibility</p:attrName>
                                        </p:attrNameLst>
                                      </p:cBhvr>
                                      <p:to>
                                        <p:strVal val="hidden"/>
                                      </p:to>
                                    </p:set>
                                  </p:childTnLst>
                                </p:cTn>
                              </p:par>
                              <p:par>
                                <p:cTn id="64" presetID="1" presetClass="entr" presetSubtype="0" fill="hold" nodeType="withEffect">
                                  <p:stCondLst>
                                    <p:cond delay="2000"/>
                                  </p:stCondLst>
                                  <p:childTnLst>
                                    <p:set>
                                      <p:cBhvr>
                                        <p:cTn id="65" dur="1" fill="hold">
                                          <p:stCondLst>
                                            <p:cond delay="0"/>
                                          </p:stCondLst>
                                        </p:cTn>
                                        <p:tgtEl>
                                          <p:spTgt spid="65558"/>
                                        </p:tgtEl>
                                        <p:attrNameLst>
                                          <p:attrName>style.visibility</p:attrName>
                                        </p:attrNameLst>
                                      </p:cBhvr>
                                      <p:to>
                                        <p:strVal val="visible"/>
                                      </p:to>
                                    </p:set>
                                  </p:childTnLst>
                                </p:cTn>
                              </p:par>
                            </p:childTnLst>
                          </p:cTn>
                        </p:par>
                        <p:par>
                          <p:cTn id="66" fill="hold">
                            <p:stCondLst>
                              <p:cond delay="20000"/>
                            </p:stCondLst>
                            <p:childTnLst>
                              <p:par>
                                <p:cTn id="67" presetID="1" presetClass="entr" presetSubtype="0" fill="hold" nodeType="afterEffect">
                                  <p:stCondLst>
                                    <p:cond delay="2000"/>
                                  </p:stCondLst>
                                  <p:childTnLst>
                                    <p:set>
                                      <p:cBhvr>
                                        <p:cTn id="68" dur="1" fill="hold">
                                          <p:stCondLst>
                                            <p:cond delay="499"/>
                                          </p:stCondLst>
                                        </p:cTn>
                                        <p:tgtEl>
                                          <p:spTgt spid="65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build="p" bldLvl="2" autoUpdateAnimBg="0" advAuto="2000"/>
      <p:bldP spid="65544" grpId="0" build="p" bldLvl="2" autoUpdateAnimBg="0" advAuto="3000"/>
      <p:bldP spid="65546" grpId="0" build="p" bldLvl="2" autoUpdateAnimBg="0" advAuto="3000"/>
      <p:bldP spid="65548" grpId="0" build="p" bldLvl="2" autoUpdateAnimBg="0" advAuto="3000"/>
      <p:bldP spid="65549" grpId="0" build="p" bldLvl="2" autoUpdateAnimBg="0" advAuto="300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Computer Applications in Society</a:t>
            </a:r>
          </a:p>
        </p:txBody>
      </p:sp>
      <p:sp>
        <p:nvSpPr>
          <p:cNvPr id="66563" name="Rectangle 3"/>
          <p:cNvSpPr>
            <a:spLocks noGrp="1" noChangeArrowheads="1"/>
          </p:cNvSpPr>
          <p:nvPr>
            <p:ph type="body" idx="1"/>
          </p:nvPr>
        </p:nvSpPr>
        <p:spPr>
          <a:xfrm>
            <a:off x="457200" y="1066800"/>
            <a:ext cx="4819650" cy="1355725"/>
          </a:xfrm>
        </p:spPr>
        <p:txBody>
          <a:bodyPr/>
          <a:lstStyle/>
          <a:p>
            <a:pPr marL="0" indent="0"/>
            <a:r>
              <a:rPr lang="en-US" sz="2600"/>
              <a:t>What are some examples </a:t>
            </a:r>
            <a:br>
              <a:rPr lang="en-US" sz="2600"/>
            </a:br>
            <a:r>
              <a:rPr lang="en-US" sz="2600"/>
              <a:t>of computer applications </a:t>
            </a:r>
            <a:br>
              <a:rPr lang="en-US" sz="2600"/>
            </a:br>
            <a:r>
              <a:rPr lang="en-US" sz="2600"/>
              <a:t>in society?</a:t>
            </a:r>
          </a:p>
        </p:txBody>
      </p:sp>
      <p:grpSp>
        <p:nvGrpSpPr>
          <p:cNvPr id="66564" name="Group 4"/>
          <p:cNvGrpSpPr>
            <a:grpSpLocks/>
          </p:cNvGrpSpPr>
          <p:nvPr/>
        </p:nvGrpSpPr>
        <p:grpSpPr bwMode="auto">
          <a:xfrm>
            <a:off x="7847013" y="6402388"/>
            <a:ext cx="860425" cy="271462"/>
            <a:chOff x="4943" y="4033"/>
            <a:chExt cx="542" cy="171"/>
          </a:xfrm>
        </p:grpSpPr>
        <p:sp>
          <p:nvSpPr>
            <p:cNvPr id="66565" name="AutoShape 5">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66566" name="Text Box 6"/>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sp>
        <p:nvSpPr>
          <p:cNvPr id="66567" name="Rectangle 7"/>
          <p:cNvSpPr>
            <a:spLocks noChangeArrowheads="1"/>
          </p:cNvSpPr>
          <p:nvPr/>
        </p:nvSpPr>
        <p:spPr bwMode="auto">
          <a:xfrm>
            <a:off x="304800" y="2413000"/>
            <a:ext cx="2895600" cy="5588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Education</a:t>
            </a:r>
            <a:endParaRPr kumimoji="1" lang="en-US" sz="2000">
              <a:solidFill>
                <a:srgbClr val="000000"/>
              </a:solidFill>
              <a:latin typeface="Times New Roman" pitchFamily="18" charset="0"/>
            </a:endParaRPr>
          </a:p>
        </p:txBody>
      </p:sp>
      <p:pic>
        <p:nvPicPr>
          <p:cNvPr id="66568" name="Picture 8" descr="fig01_36"/>
          <p:cNvPicPr>
            <a:picLocks noChangeAspect="1" noChangeArrowheads="1"/>
          </p:cNvPicPr>
          <p:nvPr/>
        </p:nvPicPr>
        <p:blipFill>
          <a:blip r:embed="rId2"/>
          <a:srcRect/>
          <a:stretch>
            <a:fillRect/>
          </a:stretch>
        </p:blipFill>
        <p:spPr bwMode="auto">
          <a:xfrm>
            <a:off x="4572000" y="1905000"/>
            <a:ext cx="4019550" cy="3895725"/>
          </a:xfrm>
          <a:prstGeom prst="rect">
            <a:avLst/>
          </a:prstGeom>
          <a:noFill/>
          <a:effectLst>
            <a:outerShdw dist="107763" dir="2700000" algn="ctr" rotWithShape="0">
              <a:srgbClr val="808080">
                <a:alpha val="50000"/>
              </a:srgbClr>
            </a:outerShdw>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Computer Applications in Society</a:t>
            </a:r>
          </a:p>
        </p:txBody>
      </p:sp>
      <p:sp>
        <p:nvSpPr>
          <p:cNvPr id="67587" name="Rectangle 3"/>
          <p:cNvSpPr>
            <a:spLocks noGrp="1" noChangeArrowheads="1"/>
          </p:cNvSpPr>
          <p:nvPr>
            <p:ph type="body" idx="1"/>
          </p:nvPr>
        </p:nvSpPr>
        <p:spPr>
          <a:xfrm>
            <a:off x="533400" y="1219200"/>
            <a:ext cx="4819650" cy="1355725"/>
          </a:xfrm>
        </p:spPr>
        <p:txBody>
          <a:bodyPr/>
          <a:lstStyle/>
          <a:p>
            <a:pPr marL="0" indent="0">
              <a:buFont typeface="Wingdings" pitchFamily="2" charset="2"/>
              <a:buNone/>
            </a:pPr>
            <a:r>
              <a:rPr lang="en-US" sz="2600"/>
              <a:t>What are some examples </a:t>
            </a:r>
            <a:br>
              <a:rPr lang="en-US" sz="2600"/>
            </a:br>
            <a:r>
              <a:rPr lang="en-US" sz="2600"/>
              <a:t>of computer applications </a:t>
            </a:r>
            <a:br>
              <a:rPr lang="en-US" sz="2600"/>
            </a:br>
            <a:r>
              <a:rPr lang="en-US" sz="2600"/>
              <a:t>in society?</a:t>
            </a:r>
          </a:p>
        </p:txBody>
      </p:sp>
      <p:grpSp>
        <p:nvGrpSpPr>
          <p:cNvPr id="67588" name="Group 4"/>
          <p:cNvGrpSpPr>
            <a:grpSpLocks/>
          </p:cNvGrpSpPr>
          <p:nvPr/>
        </p:nvGrpSpPr>
        <p:grpSpPr bwMode="auto">
          <a:xfrm>
            <a:off x="7847013" y="6402388"/>
            <a:ext cx="860425" cy="271462"/>
            <a:chOff x="4943" y="4033"/>
            <a:chExt cx="542" cy="171"/>
          </a:xfrm>
        </p:grpSpPr>
        <p:sp>
          <p:nvSpPr>
            <p:cNvPr id="67589" name="AutoShape 5">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67590" name="Text Box 6"/>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sp>
        <p:nvSpPr>
          <p:cNvPr id="67591" name="Rectangle 7"/>
          <p:cNvSpPr>
            <a:spLocks noChangeArrowheads="1"/>
          </p:cNvSpPr>
          <p:nvPr/>
        </p:nvSpPr>
        <p:spPr bwMode="auto">
          <a:xfrm>
            <a:off x="304800" y="2413000"/>
            <a:ext cx="2895600" cy="5588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Education</a:t>
            </a:r>
            <a:endParaRPr kumimoji="1" lang="en-US" sz="2000">
              <a:solidFill>
                <a:srgbClr val="000000"/>
              </a:solidFill>
              <a:latin typeface="Times New Roman" pitchFamily="18" charset="0"/>
            </a:endParaRPr>
          </a:p>
        </p:txBody>
      </p:sp>
      <p:sp>
        <p:nvSpPr>
          <p:cNvPr id="67592" name="Rectangle 8"/>
          <p:cNvSpPr>
            <a:spLocks noChangeArrowheads="1"/>
          </p:cNvSpPr>
          <p:nvPr/>
        </p:nvSpPr>
        <p:spPr bwMode="auto">
          <a:xfrm>
            <a:off x="298450" y="2768600"/>
            <a:ext cx="2895600" cy="4699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Finance</a:t>
            </a:r>
          </a:p>
        </p:txBody>
      </p:sp>
      <p:pic>
        <p:nvPicPr>
          <p:cNvPr id="67593" name="Picture 9" descr="fig01_37"/>
          <p:cNvPicPr>
            <a:picLocks noChangeAspect="1" noChangeArrowheads="1"/>
          </p:cNvPicPr>
          <p:nvPr/>
        </p:nvPicPr>
        <p:blipFill>
          <a:blip r:embed="rId2"/>
          <a:srcRect/>
          <a:stretch>
            <a:fillRect/>
          </a:stretch>
        </p:blipFill>
        <p:spPr bwMode="auto">
          <a:xfrm>
            <a:off x="4191000" y="2133600"/>
            <a:ext cx="4538663" cy="3384550"/>
          </a:xfrm>
          <a:prstGeom prst="rect">
            <a:avLst/>
          </a:prstGeom>
          <a:noFill/>
          <a:effectLst>
            <a:outerShdw dist="107763" dir="2700000" algn="ctr" rotWithShape="0">
              <a:srgbClr val="808080">
                <a:alpha val="50000"/>
              </a:srgbClr>
            </a:outerShdw>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Computer Applications in Society</a:t>
            </a:r>
          </a:p>
        </p:txBody>
      </p:sp>
      <p:sp>
        <p:nvSpPr>
          <p:cNvPr id="68611" name="Rectangle 3"/>
          <p:cNvSpPr>
            <a:spLocks noGrp="1" noChangeArrowheads="1"/>
          </p:cNvSpPr>
          <p:nvPr>
            <p:ph type="body" idx="1"/>
          </p:nvPr>
        </p:nvSpPr>
        <p:spPr>
          <a:xfrm>
            <a:off x="533400" y="1143000"/>
            <a:ext cx="4819650" cy="1355725"/>
          </a:xfrm>
        </p:spPr>
        <p:txBody>
          <a:bodyPr/>
          <a:lstStyle/>
          <a:p>
            <a:pPr marL="0" indent="0">
              <a:buFont typeface="Wingdings" pitchFamily="2" charset="2"/>
              <a:buNone/>
            </a:pPr>
            <a:r>
              <a:rPr lang="en-US" sz="2600"/>
              <a:t>What are some examples </a:t>
            </a:r>
            <a:br>
              <a:rPr lang="en-US" sz="2600"/>
            </a:br>
            <a:r>
              <a:rPr lang="en-US" sz="2600"/>
              <a:t>of computer applications </a:t>
            </a:r>
            <a:br>
              <a:rPr lang="en-US" sz="2600"/>
            </a:br>
            <a:r>
              <a:rPr lang="en-US" sz="2600"/>
              <a:t>in society?</a:t>
            </a:r>
          </a:p>
        </p:txBody>
      </p:sp>
      <p:grpSp>
        <p:nvGrpSpPr>
          <p:cNvPr id="68612" name="Group 4"/>
          <p:cNvGrpSpPr>
            <a:grpSpLocks/>
          </p:cNvGrpSpPr>
          <p:nvPr/>
        </p:nvGrpSpPr>
        <p:grpSpPr bwMode="auto">
          <a:xfrm>
            <a:off x="7847013" y="6402388"/>
            <a:ext cx="860425" cy="271462"/>
            <a:chOff x="4943" y="4033"/>
            <a:chExt cx="542" cy="171"/>
          </a:xfrm>
        </p:grpSpPr>
        <p:sp>
          <p:nvSpPr>
            <p:cNvPr id="68613" name="AutoShape 5">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68614" name="Text Box 6"/>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sp>
        <p:nvSpPr>
          <p:cNvPr id="68615" name="Rectangle 7"/>
          <p:cNvSpPr>
            <a:spLocks noChangeArrowheads="1"/>
          </p:cNvSpPr>
          <p:nvPr/>
        </p:nvSpPr>
        <p:spPr bwMode="auto">
          <a:xfrm>
            <a:off x="304800" y="2413000"/>
            <a:ext cx="2895600" cy="5588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Education</a:t>
            </a:r>
            <a:endParaRPr kumimoji="1" lang="en-US" sz="2000">
              <a:solidFill>
                <a:srgbClr val="000000"/>
              </a:solidFill>
              <a:latin typeface="Times New Roman" pitchFamily="18" charset="0"/>
            </a:endParaRPr>
          </a:p>
        </p:txBody>
      </p:sp>
      <p:sp>
        <p:nvSpPr>
          <p:cNvPr id="68616" name="Rectangle 8"/>
          <p:cNvSpPr>
            <a:spLocks noChangeArrowheads="1"/>
          </p:cNvSpPr>
          <p:nvPr/>
        </p:nvSpPr>
        <p:spPr bwMode="auto">
          <a:xfrm>
            <a:off x="298450" y="2768600"/>
            <a:ext cx="2895600" cy="4699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Finance</a:t>
            </a:r>
          </a:p>
        </p:txBody>
      </p:sp>
      <p:sp>
        <p:nvSpPr>
          <p:cNvPr id="68617" name="Rectangle 9"/>
          <p:cNvSpPr>
            <a:spLocks noChangeArrowheads="1"/>
          </p:cNvSpPr>
          <p:nvPr/>
        </p:nvSpPr>
        <p:spPr bwMode="auto">
          <a:xfrm>
            <a:off x="304800" y="3124200"/>
            <a:ext cx="2895600" cy="4572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Government</a:t>
            </a:r>
          </a:p>
        </p:txBody>
      </p:sp>
      <p:pic>
        <p:nvPicPr>
          <p:cNvPr id="68618" name="Picture 10" descr="fig01_38"/>
          <p:cNvPicPr>
            <a:picLocks noChangeAspect="1" noChangeArrowheads="1"/>
          </p:cNvPicPr>
          <p:nvPr/>
        </p:nvPicPr>
        <p:blipFill>
          <a:blip r:embed="rId2"/>
          <a:srcRect/>
          <a:stretch>
            <a:fillRect/>
          </a:stretch>
        </p:blipFill>
        <p:spPr bwMode="auto">
          <a:xfrm>
            <a:off x="4343400" y="2286000"/>
            <a:ext cx="4162425" cy="2767013"/>
          </a:xfrm>
          <a:prstGeom prst="rect">
            <a:avLst/>
          </a:prstGeom>
          <a:noFill/>
          <a:effectLst>
            <a:outerShdw dist="107763" dir="2700000" algn="ctr" rotWithShape="0">
              <a:srgbClr val="808080">
                <a:alpha val="50000"/>
              </a:srgb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Computer Architecture</a:t>
            </a:r>
          </a:p>
        </p:txBody>
      </p:sp>
      <p:sp>
        <p:nvSpPr>
          <p:cNvPr id="83971" name="Rectangle 3"/>
          <p:cNvSpPr>
            <a:spLocks noGrp="1" noChangeArrowheads="1"/>
          </p:cNvSpPr>
          <p:nvPr>
            <p:ph type="body" idx="1"/>
          </p:nvPr>
        </p:nvSpPr>
        <p:spPr/>
        <p:txBody>
          <a:bodyPr/>
          <a:lstStyle/>
          <a:p>
            <a:endParaRPr lang="id-ID"/>
          </a:p>
        </p:txBody>
      </p:sp>
      <p:pic>
        <p:nvPicPr>
          <p:cNvPr id="83972" name="Picture 4"/>
          <p:cNvPicPr>
            <a:picLocks noChangeAspect="1" noChangeArrowheads="1"/>
          </p:cNvPicPr>
          <p:nvPr/>
        </p:nvPicPr>
        <p:blipFill>
          <a:blip r:embed="rId2"/>
          <a:srcRect/>
          <a:stretch>
            <a:fillRect/>
          </a:stretch>
        </p:blipFill>
        <p:spPr bwMode="auto">
          <a:xfrm>
            <a:off x="1143000" y="2362200"/>
            <a:ext cx="6781800" cy="2828925"/>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Computer Applications in Society</a:t>
            </a:r>
          </a:p>
        </p:txBody>
      </p:sp>
      <p:sp>
        <p:nvSpPr>
          <p:cNvPr id="69635" name="Rectangle 3"/>
          <p:cNvSpPr>
            <a:spLocks noGrp="1" noChangeArrowheads="1"/>
          </p:cNvSpPr>
          <p:nvPr>
            <p:ph type="body" idx="1"/>
          </p:nvPr>
        </p:nvSpPr>
        <p:spPr>
          <a:xfrm>
            <a:off x="457200" y="1219200"/>
            <a:ext cx="4819650" cy="1355725"/>
          </a:xfrm>
        </p:spPr>
        <p:txBody>
          <a:bodyPr/>
          <a:lstStyle/>
          <a:p>
            <a:pPr marL="0" indent="0">
              <a:buFont typeface="Wingdings" pitchFamily="2" charset="2"/>
              <a:buNone/>
            </a:pPr>
            <a:r>
              <a:rPr lang="en-US" sz="2600"/>
              <a:t>What are some examples </a:t>
            </a:r>
            <a:br>
              <a:rPr lang="en-US" sz="2600"/>
            </a:br>
            <a:r>
              <a:rPr lang="en-US" sz="2600"/>
              <a:t>of computer applications </a:t>
            </a:r>
            <a:br>
              <a:rPr lang="en-US" sz="2600"/>
            </a:br>
            <a:r>
              <a:rPr lang="en-US" sz="2600"/>
              <a:t>in society?</a:t>
            </a:r>
          </a:p>
        </p:txBody>
      </p:sp>
      <p:grpSp>
        <p:nvGrpSpPr>
          <p:cNvPr id="69636" name="Group 4"/>
          <p:cNvGrpSpPr>
            <a:grpSpLocks/>
          </p:cNvGrpSpPr>
          <p:nvPr/>
        </p:nvGrpSpPr>
        <p:grpSpPr bwMode="auto">
          <a:xfrm>
            <a:off x="7847013" y="6402388"/>
            <a:ext cx="860425" cy="271462"/>
            <a:chOff x="4943" y="4033"/>
            <a:chExt cx="542" cy="171"/>
          </a:xfrm>
        </p:grpSpPr>
        <p:sp>
          <p:nvSpPr>
            <p:cNvPr id="69637" name="AutoShape 5">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69638" name="Text Box 6"/>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sp>
        <p:nvSpPr>
          <p:cNvPr id="69639" name="Rectangle 7"/>
          <p:cNvSpPr>
            <a:spLocks noChangeArrowheads="1"/>
          </p:cNvSpPr>
          <p:nvPr/>
        </p:nvSpPr>
        <p:spPr bwMode="auto">
          <a:xfrm>
            <a:off x="304800" y="2413000"/>
            <a:ext cx="2895600" cy="5588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Education</a:t>
            </a:r>
            <a:endParaRPr kumimoji="1" lang="en-US" sz="2000">
              <a:solidFill>
                <a:srgbClr val="000000"/>
              </a:solidFill>
              <a:latin typeface="Times New Roman" pitchFamily="18" charset="0"/>
            </a:endParaRPr>
          </a:p>
        </p:txBody>
      </p:sp>
      <p:sp>
        <p:nvSpPr>
          <p:cNvPr id="69640" name="Rectangle 8"/>
          <p:cNvSpPr>
            <a:spLocks noChangeArrowheads="1"/>
          </p:cNvSpPr>
          <p:nvPr/>
        </p:nvSpPr>
        <p:spPr bwMode="auto">
          <a:xfrm>
            <a:off x="298450" y="2768600"/>
            <a:ext cx="2895600" cy="4699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Finance</a:t>
            </a:r>
          </a:p>
        </p:txBody>
      </p:sp>
      <p:sp>
        <p:nvSpPr>
          <p:cNvPr id="69641" name="Rectangle 9"/>
          <p:cNvSpPr>
            <a:spLocks noChangeArrowheads="1"/>
          </p:cNvSpPr>
          <p:nvPr/>
        </p:nvSpPr>
        <p:spPr bwMode="auto">
          <a:xfrm>
            <a:off x="304800" y="3124200"/>
            <a:ext cx="2895600" cy="4572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Government</a:t>
            </a:r>
          </a:p>
        </p:txBody>
      </p:sp>
      <p:sp>
        <p:nvSpPr>
          <p:cNvPr id="69642" name="Rectangle 10"/>
          <p:cNvSpPr>
            <a:spLocks noChangeArrowheads="1"/>
          </p:cNvSpPr>
          <p:nvPr/>
        </p:nvSpPr>
        <p:spPr bwMode="auto">
          <a:xfrm>
            <a:off x="304800" y="3481388"/>
            <a:ext cx="2895600" cy="4572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Health Care</a:t>
            </a:r>
          </a:p>
        </p:txBody>
      </p:sp>
      <p:pic>
        <p:nvPicPr>
          <p:cNvPr id="69643" name="Picture 11" descr="fig01_39"/>
          <p:cNvPicPr>
            <a:picLocks noChangeAspect="1" noChangeArrowheads="1"/>
          </p:cNvPicPr>
          <p:nvPr/>
        </p:nvPicPr>
        <p:blipFill>
          <a:blip r:embed="rId2"/>
          <a:srcRect/>
          <a:stretch>
            <a:fillRect/>
          </a:stretch>
        </p:blipFill>
        <p:spPr bwMode="auto">
          <a:xfrm>
            <a:off x="4267200" y="2057400"/>
            <a:ext cx="4343400" cy="3498850"/>
          </a:xfrm>
          <a:prstGeom prst="rect">
            <a:avLst/>
          </a:prstGeom>
          <a:noFill/>
          <a:effectLst>
            <a:outerShdw dist="107763" dir="2700000" algn="ctr" rotWithShape="0">
              <a:srgbClr val="808080">
                <a:alpha val="50000"/>
              </a:srgbClr>
            </a:outerShdw>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Computer Applications in Society</a:t>
            </a:r>
          </a:p>
        </p:txBody>
      </p:sp>
      <p:sp>
        <p:nvSpPr>
          <p:cNvPr id="70659" name="Rectangle 3"/>
          <p:cNvSpPr>
            <a:spLocks noGrp="1" noChangeArrowheads="1"/>
          </p:cNvSpPr>
          <p:nvPr>
            <p:ph type="body" idx="1"/>
          </p:nvPr>
        </p:nvSpPr>
        <p:spPr>
          <a:xfrm>
            <a:off x="473075" y="1200150"/>
            <a:ext cx="4819650" cy="1355725"/>
          </a:xfrm>
        </p:spPr>
        <p:txBody>
          <a:bodyPr/>
          <a:lstStyle/>
          <a:p>
            <a:pPr marL="0" indent="0">
              <a:buFont typeface="Wingdings" pitchFamily="2" charset="2"/>
              <a:buNone/>
            </a:pPr>
            <a:r>
              <a:rPr lang="en-US" sz="2600"/>
              <a:t>What are some examples </a:t>
            </a:r>
            <a:br>
              <a:rPr lang="en-US" sz="2600"/>
            </a:br>
            <a:r>
              <a:rPr lang="en-US" sz="2600"/>
              <a:t>of computer applications </a:t>
            </a:r>
            <a:br>
              <a:rPr lang="en-US" sz="2600"/>
            </a:br>
            <a:r>
              <a:rPr lang="en-US" sz="2600"/>
              <a:t>in society?</a:t>
            </a:r>
          </a:p>
        </p:txBody>
      </p:sp>
      <p:grpSp>
        <p:nvGrpSpPr>
          <p:cNvPr id="70660" name="Group 4"/>
          <p:cNvGrpSpPr>
            <a:grpSpLocks/>
          </p:cNvGrpSpPr>
          <p:nvPr/>
        </p:nvGrpSpPr>
        <p:grpSpPr bwMode="auto">
          <a:xfrm>
            <a:off x="7847013" y="6402388"/>
            <a:ext cx="860425" cy="271462"/>
            <a:chOff x="4943" y="4033"/>
            <a:chExt cx="542" cy="171"/>
          </a:xfrm>
        </p:grpSpPr>
        <p:sp>
          <p:nvSpPr>
            <p:cNvPr id="70661" name="AutoShape 5">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70662" name="Text Box 6"/>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sp>
        <p:nvSpPr>
          <p:cNvPr id="70663" name="Rectangle 7"/>
          <p:cNvSpPr>
            <a:spLocks noChangeArrowheads="1"/>
          </p:cNvSpPr>
          <p:nvPr/>
        </p:nvSpPr>
        <p:spPr bwMode="auto">
          <a:xfrm>
            <a:off x="304800" y="2413000"/>
            <a:ext cx="2895600" cy="5588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Education</a:t>
            </a:r>
            <a:endParaRPr kumimoji="1" lang="en-US" sz="2000">
              <a:solidFill>
                <a:srgbClr val="000000"/>
              </a:solidFill>
              <a:latin typeface="Times New Roman" pitchFamily="18" charset="0"/>
            </a:endParaRPr>
          </a:p>
        </p:txBody>
      </p:sp>
      <p:sp>
        <p:nvSpPr>
          <p:cNvPr id="70664" name="Rectangle 8"/>
          <p:cNvSpPr>
            <a:spLocks noChangeArrowheads="1"/>
          </p:cNvSpPr>
          <p:nvPr/>
        </p:nvSpPr>
        <p:spPr bwMode="auto">
          <a:xfrm>
            <a:off x="298450" y="2768600"/>
            <a:ext cx="2895600" cy="4699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Finance</a:t>
            </a:r>
          </a:p>
        </p:txBody>
      </p:sp>
      <p:sp>
        <p:nvSpPr>
          <p:cNvPr id="70665" name="Rectangle 9"/>
          <p:cNvSpPr>
            <a:spLocks noChangeArrowheads="1"/>
          </p:cNvSpPr>
          <p:nvPr/>
        </p:nvSpPr>
        <p:spPr bwMode="auto">
          <a:xfrm>
            <a:off x="304800" y="3124200"/>
            <a:ext cx="2895600" cy="4572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Government</a:t>
            </a:r>
          </a:p>
        </p:txBody>
      </p:sp>
      <p:sp>
        <p:nvSpPr>
          <p:cNvPr id="70666" name="Rectangle 10"/>
          <p:cNvSpPr>
            <a:spLocks noChangeArrowheads="1"/>
          </p:cNvSpPr>
          <p:nvPr/>
        </p:nvSpPr>
        <p:spPr bwMode="auto">
          <a:xfrm>
            <a:off x="304800" y="3481388"/>
            <a:ext cx="2895600" cy="4572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Health Care</a:t>
            </a:r>
          </a:p>
        </p:txBody>
      </p:sp>
      <p:sp>
        <p:nvSpPr>
          <p:cNvPr id="70667" name="Rectangle 11"/>
          <p:cNvSpPr>
            <a:spLocks noChangeArrowheads="1"/>
          </p:cNvSpPr>
          <p:nvPr/>
        </p:nvSpPr>
        <p:spPr bwMode="auto">
          <a:xfrm>
            <a:off x="304800" y="3824288"/>
            <a:ext cx="2895600" cy="5334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Science</a:t>
            </a:r>
          </a:p>
        </p:txBody>
      </p:sp>
      <p:pic>
        <p:nvPicPr>
          <p:cNvPr id="70668" name="Picture 12" descr="fig01_40"/>
          <p:cNvPicPr>
            <a:picLocks noChangeAspect="1" noChangeArrowheads="1"/>
          </p:cNvPicPr>
          <p:nvPr/>
        </p:nvPicPr>
        <p:blipFill>
          <a:blip r:embed="rId2"/>
          <a:srcRect/>
          <a:stretch>
            <a:fillRect/>
          </a:stretch>
        </p:blipFill>
        <p:spPr bwMode="auto">
          <a:xfrm>
            <a:off x="2971800" y="2514600"/>
            <a:ext cx="6019800" cy="2457450"/>
          </a:xfrm>
          <a:prstGeom prst="rect">
            <a:avLst/>
          </a:prstGeom>
          <a:noFill/>
          <a:effectLst>
            <a:outerShdw dist="107763" dir="2700000" algn="ctr" rotWithShape="0">
              <a:srgbClr val="808080">
                <a:alpha val="50000"/>
              </a:srgbClr>
            </a:outerShdw>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Computer Applications in Society</a:t>
            </a:r>
          </a:p>
        </p:txBody>
      </p:sp>
      <p:sp>
        <p:nvSpPr>
          <p:cNvPr id="71683" name="Rectangle 3"/>
          <p:cNvSpPr>
            <a:spLocks noGrp="1" noChangeArrowheads="1"/>
          </p:cNvSpPr>
          <p:nvPr>
            <p:ph type="body" idx="1"/>
          </p:nvPr>
        </p:nvSpPr>
        <p:spPr>
          <a:xfrm>
            <a:off x="488950" y="1187450"/>
            <a:ext cx="4819650" cy="1355725"/>
          </a:xfrm>
        </p:spPr>
        <p:txBody>
          <a:bodyPr/>
          <a:lstStyle/>
          <a:p>
            <a:pPr marL="0" indent="0">
              <a:buFont typeface="Wingdings" pitchFamily="2" charset="2"/>
              <a:buNone/>
            </a:pPr>
            <a:r>
              <a:rPr lang="en-US" sz="2600"/>
              <a:t>What are some examples </a:t>
            </a:r>
            <a:br>
              <a:rPr lang="en-US" sz="2600"/>
            </a:br>
            <a:r>
              <a:rPr lang="en-US" sz="2600"/>
              <a:t>of computer applications </a:t>
            </a:r>
            <a:br>
              <a:rPr lang="en-US" sz="2600"/>
            </a:br>
            <a:r>
              <a:rPr lang="en-US" sz="2600"/>
              <a:t>in society?</a:t>
            </a:r>
          </a:p>
        </p:txBody>
      </p:sp>
      <p:grpSp>
        <p:nvGrpSpPr>
          <p:cNvPr id="71684" name="Group 4"/>
          <p:cNvGrpSpPr>
            <a:grpSpLocks/>
          </p:cNvGrpSpPr>
          <p:nvPr/>
        </p:nvGrpSpPr>
        <p:grpSpPr bwMode="auto">
          <a:xfrm>
            <a:off x="7847013" y="6402388"/>
            <a:ext cx="860425" cy="271462"/>
            <a:chOff x="4943" y="4033"/>
            <a:chExt cx="542" cy="171"/>
          </a:xfrm>
        </p:grpSpPr>
        <p:sp>
          <p:nvSpPr>
            <p:cNvPr id="71685" name="AutoShape 5">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71686" name="Text Box 6"/>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sp>
        <p:nvSpPr>
          <p:cNvPr id="71687" name="Rectangle 7"/>
          <p:cNvSpPr>
            <a:spLocks noChangeArrowheads="1"/>
          </p:cNvSpPr>
          <p:nvPr/>
        </p:nvSpPr>
        <p:spPr bwMode="auto">
          <a:xfrm>
            <a:off x="304800" y="2413000"/>
            <a:ext cx="2895600" cy="5588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Education</a:t>
            </a:r>
            <a:endParaRPr kumimoji="1" lang="en-US" sz="2000">
              <a:solidFill>
                <a:srgbClr val="000000"/>
              </a:solidFill>
              <a:latin typeface="Times New Roman" pitchFamily="18" charset="0"/>
            </a:endParaRPr>
          </a:p>
        </p:txBody>
      </p:sp>
      <p:sp>
        <p:nvSpPr>
          <p:cNvPr id="71688" name="Rectangle 8"/>
          <p:cNvSpPr>
            <a:spLocks noChangeArrowheads="1"/>
          </p:cNvSpPr>
          <p:nvPr/>
        </p:nvSpPr>
        <p:spPr bwMode="auto">
          <a:xfrm>
            <a:off x="298450" y="2768600"/>
            <a:ext cx="2895600" cy="4699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Finance</a:t>
            </a:r>
          </a:p>
        </p:txBody>
      </p:sp>
      <p:sp>
        <p:nvSpPr>
          <p:cNvPr id="71689" name="Rectangle 9"/>
          <p:cNvSpPr>
            <a:spLocks noChangeArrowheads="1"/>
          </p:cNvSpPr>
          <p:nvPr/>
        </p:nvSpPr>
        <p:spPr bwMode="auto">
          <a:xfrm>
            <a:off x="304800" y="3124200"/>
            <a:ext cx="2895600" cy="4572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Government</a:t>
            </a:r>
          </a:p>
        </p:txBody>
      </p:sp>
      <p:sp>
        <p:nvSpPr>
          <p:cNvPr id="71690" name="Rectangle 10"/>
          <p:cNvSpPr>
            <a:spLocks noChangeArrowheads="1"/>
          </p:cNvSpPr>
          <p:nvPr/>
        </p:nvSpPr>
        <p:spPr bwMode="auto">
          <a:xfrm>
            <a:off x="304800" y="3481388"/>
            <a:ext cx="2895600" cy="4572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Health Care</a:t>
            </a:r>
          </a:p>
        </p:txBody>
      </p:sp>
      <p:sp>
        <p:nvSpPr>
          <p:cNvPr id="71691" name="Rectangle 11"/>
          <p:cNvSpPr>
            <a:spLocks noChangeArrowheads="1"/>
          </p:cNvSpPr>
          <p:nvPr/>
        </p:nvSpPr>
        <p:spPr bwMode="auto">
          <a:xfrm>
            <a:off x="304800" y="3824288"/>
            <a:ext cx="2895600" cy="5334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Science</a:t>
            </a:r>
          </a:p>
        </p:txBody>
      </p:sp>
      <p:sp>
        <p:nvSpPr>
          <p:cNvPr id="71692" name="Rectangle 12"/>
          <p:cNvSpPr>
            <a:spLocks noChangeArrowheads="1"/>
          </p:cNvSpPr>
          <p:nvPr/>
        </p:nvSpPr>
        <p:spPr bwMode="auto">
          <a:xfrm>
            <a:off x="304800" y="4205288"/>
            <a:ext cx="2895600" cy="6096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Publishing</a:t>
            </a:r>
          </a:p>
        </p:txBody>
      </p:sp>
      <p:pic>
        <p:nvPicPr>
          <p:cNvPr id="71693" name="Picture 13" descr="fig01_41"/>
          <p:cNvPicPr>
            <a:picLocks noChangeAspect="1" noChangeArrowheads="1"/>
          </p:cNvPicPr>
          <p:nvPr/>
        </p:nvPicPr>
        <p:blipFill>
          <a:blip r:embed="rId2"/>
          <a:srcRect/>
          <a:stretch>
            <a:fillRect/>
          </a:stretch>
        </p:blipFill>
        <p:spPr bwMode="auto">
          <a:xfrm>
            <a:off x="3962400" y="2133600"/>
            <a:ext cx="4495800" cy="3367088"/>
          </a:xfrm>
          <a:prstGeom prst="rect">
            <a:avLst/>
          </a:prstGeom>
          <a:noFill/>
          <a:effectLst>
            <a:outerShdw dist="107763" dir="2700000" algn="ctr" rotWithShape="0">
              <a:srgbClr val="808080">
                <a:alpha val="50000"/>
              </a:srgbClr>
            </a:outerShdw>
          </a:effec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Computer Applications in Society</a:t>
            </a:r>
          </a:p>
        </p:txBody>
      </p:sp>
      <p:sp>
        <p:nvSpPr>
          <p:cNvPr id="72707" name="Rectangle 3"/>
          <p:cNvSpPr>
            <a:spLocks noGrp="1" noChangeArrowheads="1"/>
          </p:cNvSpPr>
          <p:nvPr>
            <p:ph type="body" idx="1"/>
          </p:nvPr>
        </p:nvSpPr>
        <p:spPr>
          <a:xfrm>
            <a:off x="504825" y="1143000"/>
            <a:ext cx="4819650" cy="1355725"/>
          </a:xfrm>
        </p:spPr>
        <p:txBody>
          <a:bodyPr/>
          <a:lstStyle/>
          <a:p>
            <a:pPr marL="0" indent="0">
              <a:buFont typeface="Wingdings" pitchFamily="2" charset="2"/>
              <a:buNone/>
            </a:pPr>
            <a:r>
              <a:rPr lang="en-US" sz="2600"/>
              <a:t>What are some examples </a:t>
            </a:r>
            <a:br>
              <a:rPr lang="en-US" sz="2600"/>
            </a:br>
            <a:r>
              <a:rPr lang="en-US" sz="2600"/>
              <a:t>of computer applications </a:t>
            </a:r>
            <a:br>
              <a:rPr lang="en-US" sz="2600"/>
            </a:br>
            <a:r>
              <a:rPr lang="en-US" sz="2600"/>
              <a:t>in society?</a:t>
            </a:r>
          </a:p>
        </p:txBody>
      </p:sp>
      <p:grpSp>
        <p:nvGrpSpPr>
          <p:cNvPr id="72708" name="Group 4"/>
          <p:cNvGrpSpPr>
            <a:grpSpLocks/>
          </p:cNvGrpSpPr>
          <p:nvPr/>
        </p:nvGrpSpPr>
        <p:grpSpPr bwMode="auto">
          <a:xfrm>
            <a:off x="7847013" y="6402388"/>
            <a:ext cx="860425" cy="271462"/>
            <a:chOff x="4943" y="4033"/>
            <a:chExt cx="542" cy="171"/>
          </a:xfrm>
        </p:grpSpPr>
        <p:sp>
          <p:nvSpPr>
            <p:cNvPr id="72709" name="AutoShape 5">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72710" name="Text Box 6"/>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sp>
        <p:nvSpPr>
          <p:cNvPr id="72711" name="Rectangle 7"/>
          <p:cNvSpPr>
            <a:spLocks noChangeArrowheads="1"/>
          </p:cNvSpPr>
          <p:nvPr/>
        </p:nvSpPr>
        <p:spPr bwMode="auto">
          <a:xfrm>
            <a:off x="304800" y="2413000"/>
            <a:ext cx="2895600" cy="5588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Education</a:t>
            </a:r>
            <a:endParaRPr kumimoji="1" lang="en-US" sz="2000">
              <a:solidFill>
                <a:srgbClr val="000000"/>
              </a:solidFill>
              <a:latin typeface="Times New Roman" pitchFamily="18" charset="0"/>
            </a:endParaRPr>
          </a:p>
        </p:txBody>
      </p:sp>
      <p:sp>
        <p:nvSpPr>
          <p:cNvPr id="72712" name="Rectangle 8"/>
          <p:cNvSpPr>
            <a:spLocks noChangeArrowheads="1"/>
          </p:cNvSpPr>
          <p:nvPr/>
        </p:nvSpPr>
        <p:spPr bwMode="auto">
          <a:xfrm>
            <a:off x="298450" y="2768600"/>
            <a:ext cx="2895600" cy="4699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Finance</a:t>
            </a:r>
          </a:p>
        </p:txBody>
      </p:sp>
      <p:sp>
        <p:nvSpPr>
          <p:cNvPr id="72713" name="Rectangle 9"/>
          <p:cNvSpPr>
            <a:spLocks noChangeArrowheads="1"/>
          </p:cNvSpPr>
          <p:nvPr/>
        </p:nvSpPr>
        <p:spPr bwMode="auto">
          <a:xfrm>
            <a:off x="304800" y="3124200"/>
            <a:ext cx="2895600" cy="4572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Government</a:t>
            </a:r>
          </a:p>
        </p:txBody>
      </p:sp>
      <p:sp>
        <p:nvSpPr>
          <p:cNvPr id="72714" name="Rectangle 10"/>
          <p:cNvSpPr>
            <a:spLocks noChangeArrowheads="1"/>
          </p:cNvSpPr>
          <p:nvPr/>
        </p:nvSpPr>
        <p:spPr bwMode="auto">
          <a:xfrm>
            <a:off x="304800" y="3481388"/>
            <a:ext cx="2895600" cy="4572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Health Care</a:t>
            </a:r>
          </a:p>
        </p:txBody>
      </p:sp>
      <p:sp>
        <p:nvSpPr>
          <p:cNvPr id="72715" name="Rectangle 11"/>
          <p:cNvSpPr>
            <a:spLocks noChangeArrowheads="1"/>
          </p:cNvSpPr>
          <p:nvPr/>
        </p:nvSpPr>
        <p:spPr bwMode="auto">
          <a:xfrm>
            <a:off x="304800" y="3824288"/>
            <a:ext cx="2895600" cy="5334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Science</a:t>
            </a:r>
          </a:p>
        </p:txBody>
      </p:sp>
      <p:sp>
        <p:nvSpPr>
          <p:cNvPr id="72716" name="Rectangle 12"/>
          <p:cNvSpPr>
            <a:spLocks noChangeArrowheads="1"/>
          </p:cNvSpPr>
          <p:nvPr/>
        </p:nvSpPr>
        <p:spPr bwMode="auto">
          <a:xfrm>
            <a:off x="304800" y="4205288"/>
            <a:ext cx="2895600" cy="6096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Publishing</a:t>
            </a:r>
          </a:p>
        </p:txBody>
      </p:sp>
      <p:sp>
        <p:nvSpPr>
          <p:cNvPr id="72717" name="Rectangle 13"/>
          <p:cNvSpPr>
            <a:spLocks noChangeArrowheads="1"/>
          </p:cNvSpPr>
          <p:nvPr/>
        </p:nvSpPr>
        <p:spPr bwMode="auto">
          <a:xfrm>
            <a:off x="304800" y="4548188"/>
            <a:ext cx="2895600" cy="5334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Travel</a:t>
            </a:r>
          </a:p>
        </p:txBody>
      </p:sp>
      <p:pic>
        <p:nvPicPr>
          <p:cNvPr id="72718" name="Picture 14" descr="fig01_42"/>
          <p:cNvPicPr>
            <a:picLocks noChangeAspect="1" noChangeArrowheads="1"/>
          </p:cNvPicPr>
          <p:nvPr/>
        </p:nvPicPr>
        <p:blipFill>
          <a:blip r:embed="rId2"/>
          <a:srcRect/>
          <a:stretch>
            <a:fillRect/>
          </a:stretch>
        </p:blipFill>
        <p:spPr bwMode="auto">
          <a:xfrm>
            <a:off x="4953000" y="1905000"/>
            <a:ext cx="2747963" cy="3643313"/>
          </a:xfrm>
          <a:prstGeom prst="rect">
            <a:avLst/>
          </a:prstGeom>
          <a:noFill/>
          <a:effectLst>
            <a:outerShdw dist="107763" dir="2700000" algn="ctr" rotWithShape="0">
              <a:srgbClr val="808080">
                <a:alpha val="50000"/>
              </a:srgbClr>
            </a:outerShdw>
          </a:effec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Computer Applications in Society</a:t>
            </a:r>
          </a:p>
        </p:txBody>
      </p:sp>
      <p:sp>
        <p:nvSpPr>
          <p:cNvPr id="73731" name="Rectangle 3"/>
          <p:cNvSpPr>
            <a:spLocks noGrp="1" noChangeArrowheads="1"/>
          </p:cNvSpPr>
          <p:nvPr>
            <p:ph type="body" idx="1"/>
          </p:nvPr>
        </p:nvSpPr>
        <p:spPr>
          <a:xfrm>
            <a:off x="533400" y="1066800"/>
            <a:ext cx="4819650" cy="1355725"/>
          </a:xfrm>
        </p:spPr>
        <p:txBody>
          <a:bodyPr/>
          <a:lstStyle/>
          <a:p>
            <a:pPr marL="0" indent="0">
              <a:buFont typeface="Wingdings" pitchFamily="2" charset="2"/>
              <a:buNone/>
            </a:pPr>
            <a:r>
              <a:rPr lang="en-US" sz="2600"/>
              <a:t>What are some examples </a:t>
            </a:r>
            <a:br>
              <a:rPr lang="en-US" sz="2600"/>
            </a:br>
            <a:r>
              <a:rPr lang="en-US" sz="2600"/>
              <a:t>of computer applications </a:t>
            </a:r>
            <a:br>
              <a:rPr lang="en-US" sz="2600"/>
            </a:br>
            <a:r>
              <a:rPr lang="en-US" sz="2600"/>
              <a:t>in society?</a:t>
            </a:r>
          </a:p>
        </p:txBody>
      </p:sp>
      <p:grpSp>
        <p:nvGrpSpPr>
          <p:cNvPr id="73732" name="Group 4"/>
          <p:cNvGrpSpPr>
            <a:grpSpLocks/>
          </p:cNvGrpSpPr>
          <p:nvPr/>
        </p:nvGrpSpPr>
        <p:grpSpPr bwMode="auto">
          <a:xfrm>
            <a:off x="7847013" y="6402388"/>
            <a:ext cx="860425" cy="271462"/>
            <a:chOff x="4943" y="4033"/>
            <a:chExt cx="542" cy="171"/>
          </a:xfrm>
        </p:grpSpPr>
        <p:sp>
          <p:nvSpPr>
            <p:cNvPr id="73733" name="AutoShape 5">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73734" name="Text Box 6"/>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sp>
        <p:nvSpPr>
          <p:cNvPr id="73735" name="Rectangle 7"/>
          <p:cNvSpPr>
            <a:spLocks noChangeArrowheads="1"/>
          </p:cNvSpPr>
          <p:nvPr/>
        </p:nvSpPr>
        <p:spPr bwMode="auto">
          <a:xfrm>
            <a:off x="304800" y="2413000"/>
            <a:ext cx="2895600" cy="5588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Education</a:t>
            </a:r>
            <a:endParaRPr kumimoji="1" lang="en-US" sz="2000">
              <a:solidFill>
                <a:srgbClr val="000000"/>
              </a:solidFill>
              <a:latin typeface="Times New Roman" pitchFamily="18" charset="0"/>
            </a:endParaRPr>
          </a:p>
        </p:txBody>
      </p:sp>
      <p:sp>
        <p:nvSpPr>
          <p:cNvPr id="73736" name="Rectangle 8"/>
          <p:cNvSpPr>
            <a:spLocks noChangeArrowheads="1"/>
          </p:cNvSpPr>
          <p:nvPr/>
        </p:nvSpPr>
        <p:spPr bwMode="auto">
          <a:xfrm>
            <a:off x="298450" y="2768600"/>
            <a:ext cx="2895600" cy="4699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Finance</a:t>
            </a:r>
          </a:p>
        </p:txBody>
      </p:sp>
      <p:sp>
        <p:nvSpPr>
          <p:cNvPr id="73737" name="Rectangle 9"/>
          <p:cNvSpPr>
            <a:spLocks noChangeArrowheads="1"/>
          </p:cNvSpPr>
          <p:nvPr/>
        </p:nvSpPr>
        <p:spPr bwMode="auto">
          <a:xfrm>
            <a:off x="304800" y="3124200"/>
            <a:ext cx="2895600" cy="4572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Government</a:t>
            </a:r>
          </a:p>
        </p:txBody>
      </p:sp>
      <p:sp>
        <p:nvSpPr>
          <p:cNvPr id="73738" name="Rectangle 10"/>
          <p:cNvSpPr>
            <a:spLocks noChangeArrowheads="1"/>
          </p:cNvSpPr>
          <p:nvPr/>
        </p:nvSpPr>
        <p:spPr bwMode="auto">
          <a:xfrm>
            <a:off x="304800" y="3481388"/>
            <a:ext cx="2895600" cy="4572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Health Care</a:t>
            </a:r>
          </a:p>
        </p:txBody>
      </p:sp>
      <p:sp>
        <p:nvSpPr>
          <p:cNvPr id="73739" name="Rectangle 11"/>
          <p:cNvSpPr>
            <a:spLocks noChangeArrowheads="1"/>
          </p:cNvSpPr>
          <p:nvPr/>
        </p:nvSpPr>
        <p:spPr bwMode="auto">
          <a:xfrm>
            <a:off x="304800" y="3824288"/>
            <a:ext cx="2895600" cy="5334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Science</a:t>
            </a:r>
          </a:p>
        </p:txBody>
      </p:sp>
      <p:sp>
        <p:nvSpPr>
          <p:cNvPr id="73740" name="Rectangle 12"/>
          <p:cNvSpPr>
            <a:spLocks noChangeArrowheads="1"/>
          </p:cNvSpPr>
          <p:nvPr/>
        </p:nvSpPr>
        <p:spPr bwMode="auto">
          <a:xfrm>
            <a:off x="304800" y="4205288"/>
            <a:ext cx="2895600" cy="6096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Publishing</a:t>
            </a:r>
          </a:p>
        </p:txBody>
      </p:sp>
      <p:sp>
        <p:nvSpPr>
          <p:cNvPr id="73741" name="Rectangle 13"/>
          <p:cNvSpPr>
            <a:spLocks noChangeArrowheads="1"/>
          </p:cNvSpPr>
          <p:nvPr/>
        </p:nvSpPr>
        <p:spPr bwMode="auto">
          <a:xfrm>
            <a:off x="304800" y="4548188"/>
            <a:ext cx="2895600" cy="5334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Travel</a:t>
            </a:r>
          </a:p>
        </p:txBody>
      </p:sp>
      <p:sp>
        <p:nvSpPr>
          <p:cNvPr id="73742" name="Rectangle 14"/>
          <p:cNvSpPr>
            <a:spLocks noChangeArrowheads="1"/>
          </p:cNvSpPr>
          <p:nvPr/>
        </p:nvSpPr>
        <p:spPr bwMode="auto">
          <a:xfrm>
            <a:off x="304800" y="4910138"/>
            <a:ext cx="2895600" cy="457200"/>
          </a:xfrm>
          <a:prstGeom prst="rect">
            <a:avLst/>
          </a:prstGeom>
          <a:noFill/>
          <a:ln w="9525">
            <a:noFill/>
            <a:miter lim="800000"/>
            <a:headEnd/>
            <a:tailEnd/>
          </a:ln>
        </p:spPr>
        <p:txBody>
          <a:bodyPr/>
          <a:lstStyle/>
          <a:p>
            <a:pPr marL="857250" lvl="1" indent="-573088" eaLnBrk="0" hangingPunct="0">
              <a:spcBef>
                <a:spcPct val="5000"/>
              </a:spcBef>
              <a:buClr>
                <a:srgbClr val="000066"/>
              </a:buClr>
              <a:buSzPct val="75000"/>
              <a:buFont typeface="Wingdings" pitchFamily="2" charset="2"/>
              <a:buChar char="Ø"/>
            </a:pPr>
            <a:r>
              <a:rPr kumimoji="1" lang="en-US" sz="2200" b="1">
                <a:solidFill>
                  <a:srgbClr val="000000"/>
                </a:solidFill>
                <a:latin typeface="Times New Roman" pitchFamily="18" charset="0"/>
              </a:rPr>
              <a:t>Manufacturing</a:t>
            </a:r>
            <a:endParaRPr kumimoji="1" lang="en-US" sz="2000">
              <a:solidFill>
                <a:srgbClr val="000000"/>
              </a:solidFill>
              <a:latin typeface="Times New Roman" pitchFamily="18" charset="0"/>
            </a:endParaRPr>
          </a:p>
        </p:txBody>
      </p:sp>
      <p:pic>
        <p:nvPicPr>
          <p:cNvPr id="73743" name="Picture 15" descr="fig01_43"/>
          <p:cNvPicPr>
            <a:picLocks noChangeAspect="1" noChangeArrowheads="1"/>
          </p:cNvPicPr>
          <p:nvPr/>
        </p:nvPicPr>
        <p:blipFill>
          <a:blip r:embed="rId2"/>
          <a:srcRect/>
          <a:stretch>
            <a:fillRect/>
          </a:stretch>
        </p:blipFill>
        <p:spPr bwMode="auto">
          <a:xfrm>
            <a:off x="3962400" y="1981200"/>
            <a:ext cx="4362450" cy="3862388"/>
          </a:xfrm>
          <a:prstGeom prst="rect">
            <a:avLst/>
          </a:prstGeom>
          <a:noFill/>
          <a:effectLst>
            <a:outerShdw dist="107763" dir="2700000" algn="ctr" rotWithShape="0">
              <a:srgbClr val="808080">
                <a:alpha val="50000"/>
              </a:srgbClr>
            </a:outerShdw>
          </a:effec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Examples of Computer Usage</a:t>
            </a:r>
          </a:p>
        </p:txBody>
      </p:sp>
      <p:sp>
        <p:nvSpPr>
          <p:cNvPr id="74755" name="Rectangle 3"/>
          <p:cNvSpPr>
            <a:spLocks noGrp="1" noChangeArrowheads="1"/>
          </p:cNvSpPr>
          <p:nvPr>
            <p:ph type="body" idx="1"/>
          </p:nvPr>
        </p:nvSpPr>
        <p:spPr>
          <a:xfrm>
            <a:off x="419100" y="1130300"/>
            <a:ext cx="7523163" cy="762000"/>
          </a:xfrm>
        </p:spPr>
        <p:txBody>
          <a:bodyPr/>
          <a:lstStyle/>
          <a:p>
            <a:pPr marL="533400" indent="-533400"/>
            <a:r>
              <a:rPr lang="en-US" sz="2600"/>
              <a:t>Kebutuhan untuk </a:t>
            </a:r>
            <a:r>
              <a:rPr lang="en-US" sz="2600">
                <a:solidFill>
                  <a:srgbClr val="D94439"/>
                </a:solidFill>
              </a:rPr>
              <a:t>large business user</a:t>
            </a:r>
            <a:r>
              <a:rPr lang="en-US" sz="2600"/>
              <a:t>?</a:t>
            </a:r>
            <a:endParaRPr lang="en-US"/>
          </a:p>
        </p:txBody>
      </p:sp>
      <p:grpSp>
        <p:nvGrpSpPr>
          <p:cNvPr id="74756" name="Group 4"/>
          <p:cNvGrpSpPr>
            <a:grpSpLocks/>
          </p:cNvGrpSpPr>
          <p:nvPr/>
        </p:nvGrpSpPr>
        <p:grpSpPr bwMode="auto">
          <a:xfrm>
            <a:off x="7847013" y="6402388"/>
            <a:ext cx="860425" cy="271462"/>
            <a:chOff x="4943" y="4033"/>
            <a:chExt cx="542" cy="171"/>
          </a:xfrm>
        </p:grpSpPr>
        <p:sp>
          <p:nvSpPr>
            <p:cNvPr id="74757" name="AutoShape 5">
              <a:hlinkClick r:id="" action="ppaction://hlinkshowjump?jump=nextslide" highlightClick="1"/>
            </p:cNvPr>
            <p:cNvSpPr>
              <a:spLocks noChangeArrowheads="1"/>
            </p:cNvSpPr>
            <p:nvPr/>
          </p:nvSpPr>
          <p:spPr bwMode="auto">
            <a:xfrm>
              <a:off x="4960" y="4033"/>
              <a:ext cx="525" cy="171"/>
            </a:xfrm>
            <a:prstGeom prst="actionButtonForwardNext">
              <a:avLst/>
            </a:prstGeom>
            <a:solidFill>
              <a:srgbClr val="FFBA02"/>
            </a:solidFill>
            <a:ln w="0">
              <a:noFill/>
              <a:miter lim="800000"/>
              <a:headEnd/>
              <a:tailEnd/>
            </a:ln>
            <a:effectLst/>
          </p:spPr>
          <p:txBody>
            <a:bodyPr wrap="none" anchor="ctr"/>
            <a:lstStyle/>
            <a:p>
              <a:endParaRPr lang="id-ID"/>
            </a:p>
          </p:txBody>
        </p:sp>
        <p:sp>
          <p:nvSpPr>
            <p:cNvPr id="74758" name="Text Box 6"/>
            <p:cNvSpPr txBox="1">
              <a:spLocks noChangeArrowheads="1"/>
            </p:cNvSpPr>
            <p:nvPr/>
          </p:nvSpPr>
          <p:spPr bwMode="auto">
            <a:xfrm>
              <a:off x="4943" y="4036"/>
              <a:ext cx="294" cy="154"/>
            </a:xfrm>
            <a:prstGeom prst="rect">
              <a:avLst/>
            </a:prstGeom>
            <a:noFill/>
            <a:ln w="9525">
              <a:noFill/>
              <a:miter lim="800000"/>
              <a:headEnd/>
              <a:tailEnd/>
            </a:ln>
            <a:effectLst/>
          </p:spPr>
          <p:txBody>
            <a:bodyPr>
              <a:spAutoFit/>
            </a:bodyPr>
            <a:lstStyle/>
            <a:p>
              <a:pPr eaLnBrk="0" hangingPunct="0">
                <a:spcBef>
                  <a:spcPct val="50000"/>
                </a:spcBef>
                <a:buSzPct val="140000"/>
                <a:buFont typeface="Wingdings" pitchFamily="2" charset="2"/>
                <a:buNone/>
              </a:pPr>
              <a:r>
                <a:rPr lang="en-US" sz="1000" b="1">
                  <a:solidFill>
                    <a:schemeClr val="bg2"/>
                  </a:solidFill>
                  <a:latin typeface="Times New Roman" pitchFamily="18" charset="0"/>
                </a:rPr>
                <a:t>Next</a:t>
              </a:r>
              <a:endParaRPr lang="en-US" sz="1200" b="1">
                <a:solidFill>
                  <a:schemeClr val="bg1"/>
                </a:solidFill>
              </a:endParaRPr>
            </a:p>
          </p:txBody>
        </p:sp>
      </p:grpSp>
      <p:sp>
        <p:nvSpPr>
          <p:cNvPr id="74759" name="Rectangle 7"/>
          <p:cNvSpPr>
            <a:spLocks noChangeArrowheads="1"/>
          </p:cNvSpPr>
          <p:nvPr/>
        </p:nvSpPr>
        <p:spPr bwMode="auto">
          <a:xfrm>
            <a:off x="838200" y="1600200"/>
            <a:ext cx="3124200" cy="1333500"/>
          </a:xfrm>
          <a:prstGeom prst="rect">
            <a:avLst/>
          </a:prstGeom>
          <a:noFill/>
          <a:ln w="9525">
            <a:noFill/>
            <a:miter lim="800000"/>
            <a:headEnd/>
            <a:tailEnd/>
          </a:ln>
        </p:spPr>
        <p:txBody>
          <a:bodyPr/>
          <a:lstStyle/>
          <a:p>
            <a:pPr marL="609600" lvl="1" indent="-495300">
              <a:spcBef>
                <a:spcPct val="20000"/>
              </a:spcBef>
              <a:buClr>
                <a:schemeClr val="accent2"/>
              </a:buClr>
              <a:buSzPct val="60000"/>
              <a:buFont typeface="Wingdings" pitchFamily="2" charset="2"/>
              <a:buChar char="q"/>
            </a:pPr>
            <a:r>
              <a:rPr lang="en-US" sz="2400"/>
              <a:t>Payroll</a:t>
            </a:r>
          </a:p>
          <a:p>
            <a:pPr marL="609600" lvl="1" indent="-495300">
              <a:spcBef>
                <a:spcPct val="20000"/>
              </a:spcBef>
              <a:buClr>
                <a:schemeClr val="accent2"/>
              </a:buClr>
              <a:buSzPct val="60000"/>
              <a:buFont typeface="Wingdings" pitchFamily="2" charset="2"/>
              <a:buChar char="q"/>
            </a:pPr>
            <a:r>
              <a:rPr lang="en-US" sz="2400"/>
              <a:t>Inventory</a:t>
            </a:r>
          </a:p>
          <a:p>
            <a:pPr marL="609600" lvl="1" indent="-495300">
              <a:spcBef>
                <a:spcPct val="20000"/>
              </a:spcBef>
              <a:buClr>
                <a:schemeClr val="accent2"/>
              </a:buClr>
              <a:buSzPct val="60000"/>
              <a:buFont typeface="Wingdings" pitchFamily="2" charset="2"/>
              <a:buChar char="q"/>
            </a:pPr>
            <a:r>
              <a:rPr lang="en-US" sz="2400"/>
              <a:t>E-commerce</a:t>
            </a:r>
          </a:p>
          <a:p>
            <a:pPr marL="609600" lvl="1" indent="-495300">
              <a:spcBef>
                <a:spcPct val="20000"/>
              </a:spcBef>
              <a:buClr>
                <a:schemeClr val="accent2"/>
              </a:buClr>
              <a:buSzPct val="60000"/>
              <a:buFont typeface="Wingdings" pitchFamily="2" charset="2"/>
              <a:buChar char="q"/>
            </a:pPr>
            <a:r>
              <a:rPr lang="en-US" sz="2400"/>
              <a:t>Desktop publishing</a:t>
            </a:r>
          </a:p>
        </p:txBody>
      </p:sp>
      <p:pic>
        <p:nvPicPr>
          <p:cNvPr id="74760" name="Picture 8" descr="fig01_33"/>
          <p:cNvPicPr>
            <a:picLocks noChangeAspect="1" noChangeArrowheads="1"/>
          </p:cNvPicPr>
          <p:nvPr/>
        </p:nvPicPr>
        <p:blipFill>
          <a:blip r:embed="rId2"/>
          <a:srcRect r="2856"/>
          <a:stretch>
            <a:fillRect/>
          </a:stretch>
        </p:blipFill>
        <p:spPr bwMode="auto">
          <a:xfrm>
            <a:off x="4038600" y="1752600"/>
            <a:ext cx="3886200" cy="4029075"/>
          </a:xfrm>
          <a:prstGeom prst="rect">
            <a:avLst/>
          </a:prstGeom>
          <a:noFill/>
          <a:effectLst>
            <a:outerShdw dist="107763" dir="2700000" algn="ctr" rotWithShape="0">
              <a:srgbClr val="808080">
                <a:alpha val="50000"/>
              </a:srgbClr>
            </a:outerShdw>
          </a:effec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Daftar Pustaka</a:t>
            </a:r>
          </a:p>
        </p:txBody>
      </p:sp>
      <p:sp>
        <p:nvSpPr>
          <p:cNvPr id="8195" name="Rectangle 3"/>
          <p:cNvSpPr>
            <a:spLocks noGrp="1" noChangeArrowheads="1"/>
          </p:cNvSpPr>
          <p:nvPr>
            <p:ph type="body" idx="1"/>
          </p:nvPr>
        </p:nvSpPr>
        <p:spPr/>
        <p:txBody>
          <a:bodyPr/>
          <a:lstStyle/>
          <a:p>
            <a:r>
              <a:rPr lang="en-US">
                <a:hlinkClick r:id="rId2"/>
              </a:rPr>
              <a:t>http://edweb.tusd.k12.az.us/sandre/computers/index.htm</a:t>
            </a:r>
            <a:endParaRPr lang="en-US"/>
          </a:p>
          <a:p>
            <a:r>
              <a:rPr lang="en-US">
                <a:hlinkClick r:id="rId3"/>
              </a:rPr>
              <a:t>http://www.owlnet.rice.edu/~comp200/02fall/Handouts/machine.jpg</a:t>
            </a:r>
            <a:endParaRPr lang="en-US"/>
          </a:p>
          <a:p>
            <a:r>
              <a:rPr lang="en-US"/>
              <a:t>http://images.encarta.msn.com/xrefmedia/aencmed/targets/illus/ilt/T047836A.gif</a:t>
            </a:r>
          </a:p>
          <a:p>
            <a:endParaRPr lang="en-US"/>
          </a:p>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Computer Architecture …</a:t>
            </a:r>
          </a:p>
        </p:txBody>
      </p:sp>
      <p:sp>
        <p:nvSpPr>
          <p:cNvPr id="91139" name="Rectangle 3"/>
          <p:cNvSpPr>
            <a:spLocks noGrp="1" noChangeArrowheads="1"/>
          </p:cNvSpPr>
          <p:nvPr>
            <p:ph type="body" idx="1"/>
          </p:nvPr>
        </p:nvSpPr>
        <p:spPr/>
        <p:txBody>
          <a:bodyPr/>
          <a:lstStyle/>
          <a:p>
            <a:pPr>
              <a:lnSpc>
                <a:spcPct val="80000"/>
              </a:lnSpc>
            </a:pPr>
            <a:r>
              <a:rPr lang="en-US" sz="2100" b="1"/>
              <a:t>CU (control unit)</a:t>
            </a:r>
          </a:p>
          <a:p>
            <a:pPr lvl="1">
              <a:lnSpc>
                <a:spcPct val="80000"/>
              </a:lnSpc>
            </a:pPr>
            <a:r>
              <a:rPr lang="en-US" sz="2000" b="1"/>
              <a:t>untuk mengatur dan mengendalikan semua peralatan yang ada pada sistem komputer. </a:t>
            </a:r>
          </a:p>
          <a:p>
            <a:pPr lvl="1">
              <a:lnSpc>
                <a:spcPct val="80000"/>
              </a:lnSpc>
            </a:pPr>
            <a:r>
              <a:rPr lang="en-US" sz="2000" b="1"/>
              <a:t>Mengatur kapan alat input menerima data dan diolah dan ditampilkan.</a:t>
            </a:r>
          </a:p>
          <a:p>
            <a:pPr lvl="1">
              <a:lnSpc>
                <a:spcPct val="80000"/>
              </a:lnSpc>
            </a:pPr>
            <a:r>
              <a:rPr lang="en-US" sz="2000" b="1"/>
              <a:t>Terdiri dari :</a:t>
            </a:r>
          </a:p>
          <a:p>
            <a:pPr lvl="2">
              <a:lnSpc>
                <a:spcPct val="80000"/>
              </a:lnSpc>
            </a:pPr>
            <a:r>
              <a:rPr lang="en-US" sz="1800" b="1"/>
              <a:t>ALU (arithmatic and logic unit)</a:t>
            </a:r>
          </a:p>
          <a:p>
            <a:pPr lvl="3">
              <a:lnSpc>
                <a:spcPct val="80000"/>
              </a:lnSpc>
            </a:pPr>
            <a:r>
              <a:rPr lang="en-US" sz="1600" b="1"/>
              <a:t>melakukan semua perhitungan aritmatika dan pembandingan.</a:t>
            </a:r>
          </a:p>
          <a:p>
            <a:pPr lvl="2">
              <a:lnSpc>
                <a:spcPct val="80000"/>
              </a:lnSpc>
            </a:pPr>
            <a:r>
              <a:rPr lang="en-US" sz="1800" b="1"/>
              <a:t>Register</a:t>
            </a:r>
          </a:p>
          <a:p>
            <a:pPr lvl="2">
              <a:lnSpc>
                <a:spcPct val="80000"/>
              </a:lnSpc>
            </a:pPr>
            <a:r>
              <a:rPr lang="en-US" sz="1800" b="1"/>
              <a:t>simpanan kecil yang mempunyai kecepatan tinggi, digunakan untuk menyimpan data dan instruksi yang sedang diproses. (IR: instruction register, PC : program counter untuk alamat dan general purpose register untuk data).</a:t>
            </a:r>
          </a:p>
          <a:p>
            <a:pPr>
              <a:lnSpc>
                <a:spcPct val="80000"/>
              </a:lnSpc>
            </a:pPr>
            <a:r>
              <a:rPr lang="en-US" sz="2100" b="1"/>
              <a:t>Memory : RAM dan ROM</a:t>
            </a:r>
          </a:p>
          <a:p>
            <a:pPr>
              <a:lnSpc>
                <a:spcPct val="80000"/>
              </a:lnSpc>
            </a:pPr>
            <a:endParaRPr lang="en-US" sz="2100"/>
          </a:p>
          <a:p>
            <a:pPr>
              <a:lnSpc>
                <a:spcPct val="80000"/>
              </a:lnSpc>
            </a:pPr>
            <a:endParaRPr lang="en-US" sz="2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ig01_03"/>
          <p:cNvPicPr>
            <a:picLocks noChangeAspect="1" noChangeArrowheads="1"/>
          </p:cNvPicPr>
          <p:nvPr/>
        </p:nvPicPr>
        <p:blipFill>
          <a:blip r:embed="rId2"/>
          <a:srcRect/>
          <a:stretch>
            <a:fillRect/>
          </a:stretch>
        </p:blipFill>
        <p:spPr bwMode="auto">
          <a:xfrm>
            <a:off x="3962400" y="1600200"/>
            <a:ext cx="4648200" cy="3702050"/>
          </a:xfrm>
          <a:prstGeom prst="rect">
            <a:avLst/>
          </a:prstGeom>
          <a:noFill/>
          <a:effectLst>
            <a:outerShdw dist="107763" dir="2700000" algn="ctr" rotWithShape="0">
              <a:srgbClr val="808080">
                <a:alpha val="50000"/>
              </a:srgbClr>
            </a:outerShdw>
          </a:effectLst>
        </p:spPr>
      </p:pic>
      <p:sp>
        <p:nvSpPr>
          <p:cNvPr id="36867" name="Rectangle 3"/>
          <p:cNvSpPr>
            <a:spLocks noGrp="1" noChangeArrowheads="1"/>
          </p:cNvSpPr>
          <p:nvPr>
            <p:ph type="title"/>
          </p:nvPr>
        </p:nvSpPr>
        <p:spPr/>
        <p:txBody>
          <a:bodyPr/>
          <a:lstStyle/>
          <a:p>
            <a:r>
              <a:rPr lang="en-US"/>
              <a:t>Central processing Unit</a:t>
            </a:r>
          </a:p>
        </p:txBody>
      </p:sp>
      <p:sp>
        <p:nvSpPr>
          <p:cNvPr id="36872" name="AutoShape 8"/>
          <p:cNvSpPr>
            <a:spLocks noChangeArrowheads="1"/>
          </p:cNvSpPr>
          <p:nvPr/>
        </p:nvSpPr>
        <p:spPr bwMode="auto">
          <a:xfrm rot="12030007">
            <a:off x="8001000" y="1219200"/>
            <a:ext cx="354013" cy="1295400"/>
          </a:xfrm>
          <a:prstGeom prst="upArrow">
            <a:avLst>
              <a:gd name="adj1" fmla="val 50000"/>
              <a:gd name="adj2" fmla="val 91480"/>
            </a:avLst>
          </a:prstGeom>
          <a:solidFill>
            <a:srgbClr val="D94439"/>
          </a:solidFill>
          <a:ln w="9525">
            <a:solidFill>
              <a:schemeClr val="tx1"/>
            </a:solidFill>
            <a:miter lim="800000"/>
            <a:headEnd/>
            <a:tailEnd/>
          </a:ln>
          <a:effectLst/>
        </p:spPr>
        <p:txBody>
          <a:bodyPr wrap="none" anchor="ctr"/>
          <a:lstStyle/>
          <a:p>
            <a:endParaRPr lang="id-ID"/>
          </a:p>
        </p:txBody>
      </p:sp>
      <p:sp>
        <p:nvSpPr>
          <p:cNvPr id="36873" name="Rectangle 9"/>
          <p:cNvSpPr>
            <a:spLocks noChangeArrowheads="1"/>
          </p:cNvSpPr>
          <p:nvPr/>
        </p:nvSpPr>
        <p:spPr bwMode="auto">
          <a:xfrm>
            <a:off x="152400" y="1524000"/>
            <a:ext cx="3276600" cy="4478338"/>
          </a:xfrm>
          <a:prstGeom prst="rect">
            <a:avLst/>
          </a:prstGeom>
          <a:noFill/>
          <a:ln w="9525">
            <a:noFill/>
            <a:miter lim="800000"/>
            <a:headEnd/>
            <a:tailEnd/>
          </a:ln>
          <a:effectLst/>
        </p:spPr>
        <p:txBody>
          <a:bodyPr>
            <a:spAutoFit/>
          </a:bodyPr>
          <a:lstStyle/>
          <a:p>
            <a:pPr marL="234950" indent="-234950" eaLnBrk="0" hangingPunct="0">
              <a:spcBef>
                <a:spcPct val="5000"/>
              </a:spcBef>
              <a:buClr>
                <a:srgbClr val="000066"/>
              </a:buClr>
              <a:buSzPct val="75000"/>
              <a:buFont typeface="Wingdings" pitchFamily="2" charset="2"/>
              <a:buChar char="Ø"/>
            </a:pPr>
            <a:r>
              <a:rPr kumimoji="1" lang="en-US" sz="2600" b="1" dirty="0" err="1">
                <a:solidFill>
                  <a:srgbClr val="000000"/>
                </a:solidFill>
                <a:latin typeface="Times New Roman" pitchFamily="18" charset="0"/>
              </a:rPr>
              <a:t>Kotak</a:t>
            </a:r>
            <a:r>
              <a:rPr kumimoji="1" lang="en-US" sz="2600" b="1" dirty="0">
                <a:solidFill>
                  <a:srgbClr val="000000"/>
                </a:solidFill>
                <a:latin typeface="Times New Roman" pitchFamily="18" charset="0"/>
              </a:rPr>
              <a:t> yang </a:t>
            </a:r>
            <a:r>
              <a:rPr kumimoji="1" lang="en-US" sz="2600" b="1" dirty="0" err="1">
                <a:solidFill>
                  <a:srgbClr val="000000"/>
                </a:solidFill>
                <a:latin typeface="Times New Roman" pitchFamily="18" charset="0"/>
              </a:rPr>
              <a:t>berisi</a:t>
            </a:r>
            <a:r>
              <a:rPr kumimoji="1" lang="en-US" sz="2600" b="1" dirty="0">
                <a:solidFill>
                  <a:srgbClr val="000000"/>
                </a:solidFill>
                <a:latin typeface="Times New Roman" pitchFamily="18" charset="0"/>
              </a:rPr>
              <a:t> </a:t>
            </a:r>
            <a:r>
              <a:rPr kumimoji="1" lang="en-US" sz="2600" b="1" dirty="0" err="1">
                <a:solidFill>
                  <a:srgbClr val="000000"/>
                </a:solidFill>
                <a:latin typeface="Times New Roman" pitchFamily="18" charset="0"/>
              </a:rPr>
              <a:t>berbagai</a:t>
            </a:r>
            <a:r>
              <a:rPr kumimoji="1" lang="en-US" sz="2600" b="1" dirty="0">
                <a:solidFill>
                  <a:srgbClr val="000000"/>
                </a:solidFill>
                <a:latin typeface="Times New Roman" pitchFamily="18" charset="0"/>
              </a:rPr>
              <a:t> </a:t>
            </a:r>
            <a:r>
              <a:rPr kumimoji="1" lang="en-US" sz="2600" b="1" dirty="0" err="1">
                <a:solidFill>
                  <a:srgbClr val="000000"/>
                </a:solidFill>
                <a:latin typeface="Times New Roman" pitchFamily="18" charset="0"/>
              </a:rPr>
              <a:t>komponen</a:t>
            </a:r>
            <a:r>
              <a:rPr kumimoji="1" lang="en-US" sz="2600" b="1" dirty="0">
                <a:solidFill>
                  <a:srgbClr val="000000"/>
                </a:solidFill>
                <a:latin typeface="Times New Roman" pitchFamily="18" charset="0"/>
              </a:rPr>
              <a:t> </a:t>
            </a:r>
            <a:r>
              <a:rPr kumimoji="1" lang="en-US" sz="2600" b="1" dirty="0" err="1">
                <a:solidFill>
                  <a:srgbClr val="000000"/>
                </a:solidFill>
                <a:latin typeface="Times New Roman" pitchFamily="18" charset="0"/>
              </a:rPr>
              <a:t>elektronik</a:t>
            </a:r>
            <a:r>
              <a:rPr kumimoji="1" lang="en-US" sz="2600" b="1" dirty="0">
                <a:solidFill>
                  <a:srgbClr val="000000"/>
                </a:solidFill>
                <a:latin typeface="Times New Roman" pitchFamily="18" charset="0"/>
              </a:rPr>
              <a:t> </a:t>
            </a:r>
            <a:r>
              <a:rPr kumimoji="1" lang="en-US" sz="2600" b="1" dirty="0" err="1">
                <a:solidFill>
                  <a:srgbClr val="000000"/>
                </a:solidFill>
                <a:latin typeface="Times New Roman" pitchFamily="18" charset="0"/>
              </a:rPr>
              <a:t>komputer</a:t>
            </a:r>
            <a:r>
              <a:rPr kumimoji="1" lang="en-US" sz="2600" b="1" dirty="0">
                <a:solidFill>
                  <a:srgbClr val="000000"/>
                </a:solidFill>
                <a:latin typeface="Times New Roman" pitchFamily="18" charset="0"/>
              </a:rPr>
              <a:t> yang </a:t>
            </a:r>
            <a:r>
              <a:rPr kumimoji="1" lang="en-US" sz="2600" b="1" dirty="0" err="1">
                <a:solidFill>
                  <a:srgbClr val="000000"/>
                </a:solidFill>
                <a:latin typeface="Times New Roman" pitchFamily="18" charset="0"/>
              </a:rPr>
              <a:t>digunakan</a:t>
            </a:r>
            <a:r>
              <a:rPr kumimoji="1" lang="en-US" sz="2600" b="1" dirty="0">
                <a:solidFill>
                  <a:srgbClr val="000000"/>
                </a:solidFill>
                <a:latin typeface="Times New Roman" pitchFamily="18" charset="0"/>
              </a:rPr>
              <a:t> </a:t>
            </a:r>
            <a:r>
              <a:rPr kumimoji="1" lang="en-US" sz="2600" b="1" dirty="0" err="1">
                <a:solidFill>
                  <a:srgbClr val="000000"/>
                </a:solidFill>
                <a:latin typeface="Times New Roman" pitchFamily="18" charset="0"/>
              </a:rPr>
              <a:t>dalam</a:t>
            </a:r>
            <a:r>
              <a:rPr kumimoji="1" lang="en-US" sz="2600" b="1" dirty="0">
                <a:solidFill>
                  <a:srgbClr val="000000"/>
                </a:solidFill>
                <a:latin typeface="Times New Roman" pitchFamily="18" charset="0"/>
              </a:rPr>
              <a:t> </a:t>
            </a:r>
            <a:r>
              <a:rPr kumimoji="1" lang="en-US" sz="2600" b="1" dirty="0" err="1">
                <a:solidFill>
                  <a:srgbClr val="000000"/>
                </a:solidFill>
                <a:latin typeface="Times New Roman" pitchFamily="18" charset="0"/>
              </a:rPr>
              <a:t>memproses</a:t>
            </a:r>
            <a:r>
              <a:rPr kumimoji="1" lang="en-US" sz="2600" b="1" dirty="0">
                <a:solidFill>
                  <a:srgbClr val="000000"/>
                </a:solidFill>
                <a:latin typeface="Times New Roman" pitchFamily="18" charset="0"/>
              </a:rPr>
              <a:t> data</a:t>
            </a:r>
          </a:p>
          <a:p>
            <a:pPr marL="234950" indent="-234950" eaLnBrk="0" hangingPunct="0">
              <a:spcBef>
                <a:spcPct val="5000"/>
              </a:spcBef>
              <a:buClr>
                <a:srgbClr val="000066"/>
              </a:buClr>
              <a:buSzPct val="75000"/>
              <a:buFont typeface="Wingdings" pitchFamily="2" charset="2"/>
              <a:buChar char="Ø"/>
            </a:pPr>
            <a:r>
              <a:rPr kumimoji="1" lang="en-US" sz="2600" b="1" dirty="0">
                <a:solidFill>
                  <a:srgbClr val="000000"/>
                </a:solidFill>
                <a:latin typeface="Times New Roman" pitchFamily="18" charset="0"/>
              </a:rPr>
              <a:t>Unit </a:t>
            </a:r>
            <a:r>
              <a:rPr kumimoji="1" lang="en-US" sz="2600" b="1" dirty="0" err="1">
                <a:solidFill>
                  <a:srgbClr val="000000"/>
                </a:solidFill>
                <a:latin typeface="Times New Roman" pitchFamily="18" charset="0"/>
              </a:rPr>
              <a:t>sistem</a:t>
            </a:r>
            <a:r>
              <a:rPr kumimoji="1" lang="en-US" sz="2600" b="1" dirty="0">
                <a:solidFill>
                  <a:srgbClr val="000000"/>
                </a:solidFill>
                <a:latin typeface="Times New Roman" pitchFamily="18" charset="0"/>
              </a:rPr>
              <a:t> </a:t>
            </a:r>
            <a:r>
              <a:rPr kumimoji="1" lang="en-US" sz="2600" b="1" dirty="0" err="1">
                <a:solidFill>
                  <a:srgbClr val="000000"/>
                </a:solidFill>
                <a:latin typeface="Times New Roman" pitchFamily="18" charset="0"/>
              </a:rPr>
              <a:t>ini</a:t>
            </a:r>
            <a:r>
              <a:rPr kumimoji="1" lang="en-US" sz="2600" b="1" dirty="0">
                <a:solidFill>
                  <a:srgbClr val="000000"/>
                </a:solidFill>
                <a:latin typeface="Times New Roman" pitchFamily="18" charset="0"/>
              </a:rPr>
              <a:t> </a:t>
            </a:r>
            <a:r>
              <a:rPr kumimoji="1" lang="en-US" sz="2600" b="1" dirty="0" err="1">
                <a:solidFill>
                  <a:srgbClr val="000000"/>
                </a:solidFill>
                <a:latin typeface="Times New Roman" pitchFamily="18" charset="0"/>
              </a:rPr>
              <a:t>juga</a:t>
            </a:r>
            <a:r>
              <a:rPr kumimoji="1" lang="en-US" sz="2600" b="1" dirty="0">
                <a:solidFill>
                  <a:srgbClr val="000000"/>
                </a:solidFill>
                <a:latin typeface="Times New Roman" pitchFamily="18" charset="0"/>
              </a:rPr>
              <a:t> </a:t>
            </a:r>
            <a:r>
              <a:rPr kumimoji="1" lang="en-US" sz="2600" b="1" dirty="0" err="1">
                <a:solidFill>
                  <a:srgbClr val="000000"/>
                </a:solidFill>
                <a:latin typeface="Times New Roman" pitchFamily="18" charset="0"/>
              </a:rPr>
              <a:t>biasa</a:t>
            </a:r>
            <a:r>
              <a:rPr kumimoji="1" lang="en-US" sz="2600" b="1" dirty="0">
                <a:solidFill>
                  <a:srgbClr val="000000"/>
                </a:solidFill>
                <a:latin typeface="Times New Roman" pitchFamily="18" charset="0"/>
              </a:rPr>
              <a:t> </a:t>
            </a:r>
            <a:r>
              <a:rPr kumimoji="1" lang="en-US" sz="2600" b="1" dirty="0" err="1">
                <a:solidFill>
                  <a:srgbClr val="000000"/>
                </a:solidFill>
                <a:latin typeface="Times New Roman" pitchFamily="18" charset="0"/>
              </a:rPr>
              <a:t>disebut</a:t>
            </a:r>
            <a:r>
              <a:rPr kumimoji="1" lang="en-US" sz="2600" b="1" dirty="0">
                <a:solidFill>
                  <a:srgbClr val="000000"/>
                </a:solidFill>
                <a:latin typeface="Times New Roman" pitchFamily="18" charset="0"/>
              </a:rPr>
              <a:t> unit </a:t>
            </a:r>
            <a:r>
              <a:rPr kumimoji="1" lang="en-US" sz="2600" b="1" dirty="0" err="1">
                <a:solidFill>
                  <a:srgbClr val="000000"/>
                </a:solidFill>
                <a:latin typeface="Times New Roman" pitchFamily="18" charset="0"/>
              </a:rPr>
              <a:t>pemrosesan</a:t>
            </a:r>
            <a:r>
              <a:rPr kumimoji="1" lang="en-US" sz="2600" b="1" dirty="0">
                <a:solidFill>
                  <a:srgbClr val="000000"/>
                </a:solidFill>
                <a:latin typeface="Times New Roman" pitchFamily="18" charset="0"/>
              </a:rPr>
              <a:t> </a:t>
            </a:r>
            <a:r>
              <a:rPr kumimoji="1" lang="en-US" sz="2600" b="1" dirty="0" err="1">
                <a:solidFill>
                  <a:srgbClr val="000000"/>
                </a:solidFill>
                <a:latin typeface="Times New Roman" pitchFamily="18" charset="0"/>
              </a:rPr>
              <a:t>pusat</a:t>
            </a:r>
            <a:r>
              <a:rPr kumimoji="1" lang="en-US" sz="2600" b="1" dirty="0">
                <a:solidFill>
                  <a:srgbClr val="000000"/>
                </a:solidFill>
                <a:latin typeface="Times New Roman" pitchFamily="18" charset="0"/>
              </a:rPr>
              <a:t> </a:t>
            </a:r>
            <a:r>
              <a:rPr kumimoji="1" lang="en-US" sz="2600" b="1" dirty="0" err="1">
                <a:solidFill>
                  <a:srgbClr val="000000"/>
                </a:solidFill>
                <a:latin typeface="Times New Roman" pitchFamily="18" charset="0"/>
              </a:rPr>
              <a:t>atau</a:t>
            </a:r>
            <a:r>
              <a:rPr kumimoji="1" lang="en-US" sz="2600" b="1" dirty="0">
                <a:solidFill>
                  <a:srgbClr val="000000"/>
                </a:solidFill>
                <a:latin typeface="Times New Roman" pitchFamily="18" charset="0"/>
              </a:rPr>
              <a:t> </a:t>
            </a:r>
            <a:r>
              <a:rPr kumimoji="1" lang="en-US" sz="2600" b="1" dirty="0">
                <a:solidFill>
                  <a:srgbClr val="CC3300"/>
                </a:solidFill>
                <a:latin typeface="Times New Roman" pitchFamily="18" charset="0"/>
              </a:rPr>
              <a:t>CPU</a:t>
            </a:r>
            <a:r>
              <a:rPr kumimoji="1" lang="en-US" sz="2600" b="1" dirty="0">
                <a:solidFill>
                  <a:srgbClr val="000000"/>
                </a:solidFill>
                <a:latin typeface="Times New Roman" pitchFamily="18" charset="0"/>
              </a:rPr>
              <a:t> (Central Processing Unit)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Central Processing Unit</a:t>
            </a:r>
          </a:p>
        </p:txBody>
      </p:sp>
      <p:sp>
        <p:nvSpPr>
          <p:cNvPr id="84995" name="Rectangle 3"/>
          <p:cNvSpPr>
            <a:spLocks noGrp="1" noChangeArrowheads="1"/>
          </p:cNvSpPr>
          <p:nvPr>
            <p:ph type="body" idx="1"/>
          </p:nvPr>
        </p:nvSpPr>
        <p:spPr/>
        <p:txBody>
          <a:bodyPr/>
          <a:lstStyle/>
          <a:p>
            <a:endParaRPr lang="id-ID"/>
          </a:p>
        </p:txBody>
      </p:sp>
      <p:pic>
        <p:nvPicPr>
          <p:cNvPr id="84996" name="Picture 4"/>
          <p:cNvPicPr>
            <a:picLocks noChangeAspect="1" noChangeArrowheads="1"/>
          </p:cNvPicPr>
          <p:nvPr/>
        </p:nvPicPr>
        <p:blipFill>
          <a:blip r:embed="rId2"/>
          <a:srcRect/>
          <a:stretch>
            <a:fillRect/>
          </a:stretch>
        </p:blipFill>
        <p:spPr bwMode="auto">
          <a:xfrm>
            <a:off x="2133600" y="1676400"/>
            <a:ext cx="5410200" cy="420846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Central Processing Unit</a:t>
            </a:r>
          </a:p>
        </p:txBody>
      </p:sp>
      <p:sp>
        <p:nvSpPr>
          <p:cNvPr id="86019" name="Rectangle 3"/>
          <p:cNvSpPr>
            <a:spLocks noGrp="1" noChangeArrowheads="1"/>
          </p:cNvSpPr>
          <p:nvPr>
            <p:ph type="body" idx="1"/>
          </p:nvPr>
        </p:nvSpPr>
        <p:spPr/>
        <p:txBody>
          <a:bodyPr/>
          <a:lstStyle/>
          <a:p>
            <a:endParaRPr lang="id-ID"/>
          </a:p>
        </p:txBody>
      </p:sp>
      <p:pic>
        <p:nvPicPr>
          <p:cNvPr id="86020" name="Picture 4"/>
          <p:cNvPicPr>
            <a:picLocks noChangeAspect="1" noChangeArrowheads="1"/>
          </p:cNvPicPr>
          <p:nvPr/>
        </p:nvPicPr>
        <p:blipFill>
          <a:blip r:embed="rId2"/>
          <a:srcRect/>
          <a:stretch>
            <a:fillRect/>
          </a:stretch>
        </p:blipFill>
        <p:spPr bwMode="auto">
          <a:xfrm>
            <a:off x="1981200" y="1371600"/>
            <a:ext cx="5343525" cy="442912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Media Penyimpanan</a:t>
            </a:r>
          </a:p>
        </p:txBody>
      </p:sp>
      <p:sp>
        <p:nvSpPr>
          <p:cNvPr id="89091" name="Rectangle 3"/>
          <p:cNvSpPr>
            <a:spLocks noGrp="1" noChangeArrowheads="1"/>
          </p:cNvSpPr>
          <p:nvPr>
            <p:ph type="body" idx="1"/>
          </p:nvPr>
        </p:nvSpPr>
        <p:spPr/>
        <p:txBody>
          <a:bodyPr/>
          <a:lstStyle/>
          <a:p>
            <a:r>
              <a:rPr lang="en-US"/>
              <a:t>Primary Storage</a:t>
            </a:r>
          </a:p>
          <a:p>
            <a:r>
              <a:rPr lang="en-US"/>
              <a:t>Secondary Storage</a:t>
            </a:r>
          </a:p>
          <a:p>
            <a:r>
              <a:rPr lang="en-US"/>
              <a:t>Tertiary Storage</a:t>
            </a:r>
          </a:p>
          <a:p>
            <a:r>
              <a:rPr lang="en-US"/>
              <a:t>Offline Storage</a:t>
            </a:r>
          </a:p>
          <a:p>
            <a:endParaRPr lang="en-US"/>
          </a:p>
        </p:txBody>
      </p:sp>
      <p:pic>
        <p:nvPicPr>
          <p:cNvPr id="89092" name="Picture 4"/>
          <p:cNvPicPr>
            <a:picLocks noChangeAspect="1" noChangeArrowheads="1"/>
          </p:cNvPicPr>
          <p:nvPr/>
        </p:nvPicPr>
        <p:blipFill>
          <a:blip r:embed="rId2"/>
          <a:srcRect/>
          <a:stretch>
            <a:fillRect/>
          </a:stretch>
        </p:blipFill>
        <p:spPr bwMode="auto">
          <a:xfrm>
            <a:off x="4648200" y="533400"/>
            <a:ext cx="4000500" cy="570547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2150</TotalTime>
  <Words>1263</Words>
  <Application>Microsoft PowerPoint</Application>
  <PresentationFormat>On-screen Show (4:3)</PresentationFormat>
  <Paragraphs>264</Paragraphs>
  <Slides>46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4" baseType="lpstr">
      <vt:lpstr>Arial</vt:lpstr>
      <vt:lpstr>Garamond</vt:lpstr>
      <vt:lpstr>Times New Roman</vt:lpstr>
      <vt:lpstr>Wingdings</vt:lpstr>
      <vt:lpstr>Times</vt:lpstr>
      <vt:lpstr>Monotype Sorts</vt:lpstr>
      <vt:lpstr>Edge</vt:lpstr>
      <vt:lpstr>Bitmap Image</vt:lpstr>
      <vt:lpstr>Pengenalan Komputer dan Perangkatnya</vt:lpstr>
      <vt:lpstr>Computer System</vt:lpstr>
      <vt:lpstr>Computer Hardware</vt:lpstr>
      <vt:lpstr>Computer Architecture</vt:lpstr>
      <vt:lpstr>Computer Architecture …</vt:lpstr>
      <vt:lpstr>Central processing Unit</vt:lpstr>
      <vt:lpstr>Central Processing Unit</vt:lpstr>
      <vt:lpstr>Central Processing Unit</vt:lpstr>
      <vt:lpstr>Media Penyimpanan</vt:lpstr>
      <vt:lpstr>Media Penyimpanan</vt:lpstr>
      <vt:lpstr>Input Device</vt:lpstr>
      <vt:lpstr>Output Device</vt:lpstr>
      <vt:lpstr>Computer Architecture</vt:lpstr>
      <vt:lpstr>Computer Architecture …</vt:lpstr>
      <vt:lpstr>Kategori Komputer</vt:lpstr>
      <vt:lpstr>Personal Computers</vt:lpstr>
      <vt:lpstr>Personal Computers</vt:lpstr>
      <vt:lpstr>Mobile Computers and Mobile Devices</vt:lpstr>
      <vt:lpstr>Mobile Computers and Mobile Devices</vt:lpstr>
      <vt:lpstr>Mobile Computers and Mobile Devices</vt:lpstr>
      <vt:lpstr>Mobile Computers and Mobile Devices</vt:lpstr>
      <vt:lpstr>Mobile Computers and Mobile Devices</vt:lpstr>
      <vt:lpstr>Mobile Computers and Mobile Devices</vt:lpstr>
      <vt:lpstr>Game Consoles</vt:lpstr>
      <vt:lpstr>Servers</vt:lpstr>
      <vt:lpstr>Embedded Computers</vt:lpstr>
      <vt:lpstr>Sistem Operasi</vt:lpstr>
      <vt:lpstr>Sistem Operasi</vt:lpstr>
      <vt:lpstr>Windows OS</vt:lpstr>
      <vt:lpstr>Slide 30</vt:lpstr>
      <vt:lpstr>Mac OS</vt:lpstr>
      <vt:lpstr>Linux OS</vt:lpstr>
      <vt:lpstr>UNIX OS</vt:lpstr>
      <vt:lpstr>Program Aplikasi</vt:lpstr>
      <vt:lpstr>Bahasa Pemprograman</vt:lpstr>
      <vt:lpstr>Computer Applications in Society</vt:lpstr>
      <vt:lpstr>Computer Applications in Society</vt:lpstr>
      <vt:lpstr>Computer Applications in Society</vt:lpstr>
      <vt:lpstr>Computer Applications in Society</vt:lpstr>
      <vt:lpstr>Computer Applications in Society</vt:lpstr>
      <vt:lpstr>Computer Applications in Society</vt:lpstr>
      <vt:lpstr>Computer Applications in Society</vt:lpstr>
      <vt:lpstr>Computer Applications in Society</vt:lpstr>
      <vt:lpstr>Computer Applications in Society</vt:lpstr>
      <vt:lpstr>Examples of Computer Usage</vt:lpstr>
      <vt:lpstr>Daftar Pustaka</vt:lpstr>
    </vt:vector>
  </TitlesOfParts>
  <Company>eepis-its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Isbat Uzzin</dc:creator>
  <cp:lastModifiedBy>acer</cp:lastModifiedBy>
  <cp:revision>21</cp:revision>
  <dcterms:created xsi:type="dcterms:W3CDTF">2007-09-18T01:37:08Z</dcterms:created>
  <dcterms:modified xsi:type="dcterms:W3CDTF">2014-09-17T00:27:41Z</dcterms:modified>
</cp:coreProperties>
</file>