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8" r:id="rId15"/>
    <p:sldId id="275" r:id="rId16"/>
    <p:sldId id="279" r:id="rId17"/>
    <p:sldId id="280" r:id="rId18"/>
    <p:sldId id="281" r:id="rId19"/>
    <p:sldId id="282" r:id="rId20"/>
    <p:sldId id="276" r:id="rId21"/>
    <p:sldId id="277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B32945F-AA3F-4925-9905-2A32A336D837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355D2FC-8A52-47D0-B826-2DB36DD3A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2945F-AA3F-4925-9905-2A32A336D837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5D2FC-8A52-47D0-B826-2DB36DD3A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2945F-AA3F-4925-9905-2A32A336D837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5D2FC-8A52-47D0-B826-2DB36DD3A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2945F-AA3F-4925-9905-2A32A336D837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5D2FC-8A52-47D0-B826-2DB36DD3A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2945F-AA3F-4925-9905-2A32A336D837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5D2FC-8A52-47D0-B826-2DB36DD3A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2945F-AA3F-4925-9905-2A32A336D837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5D2FC-8A52-47D0-B826-2DB36DD3A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2945F-AA3F-4925-9905-2A32A336D837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5D2FC-8A52-47D0-B826-2DB36DD3A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2945F-AA3F-4925-9905-2A32A336D837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5D2FC-8A52-47D0-B826-2DB36DD3A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2945F-AA3F-4925-9905-2A32A336D837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5D2FC-8A52-47D0-B826-2DB36DD3A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B32945F-AA3F-4925-9905-2A32A336D837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55D2FC-8A52-47D0-B826-2DB36DD3A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B32945F-AA3F-4925-9905-2A32A336D837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355D2FC-8A52-47D0-B826-2DB36DD3A4D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B32945F-AA3F-4925-9905-2A32A336D837}" type="datetimeFigureOut">
              <a:rPr lang="en-US" smtClean="0"/>
              <a:pPr/>
              <a:t>10/4/2016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355D2FC-8A52-47D0-B826-2DB36DD3A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BRAINWARE </a:t>
            </a:r>
            <a:br>
              <a:rPr lang="en-US" sz="3600" dirty="0" smtClean="0"/>
            </a:br>
            <a:r>
              <a:rPr lang="en-US" sz="3600" dirty="0" smtClean="0"/>
              <a:t>(KETERAMPILAN PENGGUNA)</a:t>
            </a:r>
            <a:br>
              <a:rPr lang="en-US" sz="3600" dirty="0" smtClean="0"/>
            </a:br>
            <a:r>
              <a:rPr lang="en-US" sz="3600" dirty="0" smtClean="0"/>
              <a:t>FUNGSI &amp; MANFAAT  TI</a:t>
            </a:r>
            <a:endParaRPr lang="en-US" sz="3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Teknonlogi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Kegunaan</a:t>
            </a:r>
            <a:r>
              <a:rPr lang="en-US" dirty="0" smtClean="0"/>
              <a:t> (</a:t>
            </a:r>
            <a:r>
              <a:rPr lang="en-US" dirty="0" err="1" smtClean="0"/>
              <a:t>fungsi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0000"/>
          </a:blip>
          <a:srcRect l="27310" t="32936" r="15473" b="16556"/>
          <a:stretch>
            <a:fillRect/>
          </a:stretch>
        </p:blipFill>
        <p:spPr bwMode="auto">
          <a:xfrm>
            <a:off x="904240" y="1752600"/>
            <a:ext cx="747776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b="1" dirty="0" err="1" smtClean="0"/>
              <a:t>Menangkap</a:t>
            </a:r>
            <a:r>
              <a:rPr lang="en-US" b="1" dirty="0" smtClean="0"/>
              <a:t> (</a:t>
            </a:r>
            <a:r>
              <a:rPr lang="en-US" b="1" i="1" dirty="0" smtClean="0"/>
              <a:t>Capture</a:t>
            </a:r>
            <a:r>
              <a:rPr lang="en-US" b="1" dirty="0" smtClean="0"/>
              <a:t>) </a:t>
            </a:r>
            <a:r>
              <a:rPr lang="en-US" dirty="0" smtClean="0"/>
              <a:t>: </a:t>
            </a:r>
            <a:r>
              <a:rPr lang="en-US" dirty="0" err="1" smtClean="0"/>
              <a:t>menangkap</a:t>
            </a:r>
            <a:r>
              <a:rPr lang="en-US" dirty="0" smtClean="0"/>
              <a:t>/</a:t>
            </a:r>
            <a:r>
              <a:rPr lang="en-US" dirty="0" err="1" smtClean="0"/>
              <a:t>menghasilkan</a:t>
            </a:r>
            <a:r>
              <a:rPr lang="en-US" dirty="0" smtClean="0"/>
              <a:t> data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b="1" dirty="0" err="1" smtClean="0"/>
              <a:t>Mengolah</a:t>
            </a:r>
            <a:r>
              <a:rPr lang="en-US" b="1" dirty="0" smtClean="0"/>
              <a:t> (</a:t>
            </a:r>
            <a:r>
              <a:rPr lang="en-US" b="1" i="1" dirty="0" smtClean="0"/>
              <a:t>Processing</a:t>
            </a:r>
            <a:r>
              <a:rPr lang="en-US" b="1" dirty="0" smtClean="0"/>
              <a:t>) </a:t>
            </a:r>
            <a:r>
              <a:rPr lang="en-US" dirty="0" smtClean="0"/>
              <a:t>: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, </a:t>
            </a:r>
            <a:r>
              <a:rPr lang="en-US" dirty="0" err="1" smtClean="0"/>
              <a:t>menganalisa</a:t>
            </a:r>
            <a:r>
              <a:rPr lang="en-US" dirty="0" smtClean="0"/>
              <a:t>, </a:t>
            </a:r>
            <a:r>
              <a:rPr lang="en-US" dirty="0" err="1" smtClean="0"/>
              <a:t>menghitung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data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b="1" dirty="0" err="1" smtClean="0"/>
              <a:t>Menghasilkan</a:t>
            </a:r>
            <a:r>
              <a:rPr lang="en-US" b="1" dirty="0" smtClean="0"/>
              <a:t> </a:t>
            </a:r>
            <a:r>
              <a:rPr lang="en-US" b="1" i="1" dirty="0" smtClean="0"/>
              <a:t>(Generating</a:t>
            </a:r>
            <a:r>
              <a:rPr lang="en-US" b="1" dirty="0" smtClean="0"/>
              <a:t>) </a:t>
            </a:r>
            <a:r>
              <a:rPr lang="en-US" dirty="0" smtClean="0"/>
              <a:t>: </a:t>
            </a:r>
            <a:r>
              <a:rPr lang="en-US" dirty="0" err="1" smtClean="0"/>
              <a:t>proses</a:t>
            </a:r>
            <a:r>
              <a:rPr lang="en-US" dirty="0" smtClean="0"/>
              <a:t> yang </a:t>
            </a:r>
            <a:r>
              <a:rPr lang="en-US" dirty="0" err="1" smtClean="0"/>
              <a:t>mengorganisir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yang </a:t>
            </a:r>
            <a:r>
              <a:rPr lang="en-US" dirty="0" err="1" smtClean="0"/>
              <a:t>bermanfaat</a:t>
            </a:r>
            <a:r>
              <a:rPr lang="en-US" dirty="0" smtClean="0"/>
              <a:t>,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angka-angka</a:t>
            </a:r>
            <a:r>
              <a:rPr lang="en-US" dirty="0" smtClean="0"/>
              <a:t>, </a:t>
            </a:r>
            <a:r>
              <a:rPr lang="en-US" dirty="0" err="1" smtClean="0"/>
              <a:t>teks</a:t>
            </a:r>
            <a:r>
              <a:rPr lang="en-US" dirty="0" smtClean="0"/>
              <a:t>, </a:t>
            </a:r>
            <a:r>
              <a:rPr lang="en-US" dirty="0" err="1" smtClean="0"/>
              <a:t>bunyi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r>
              <a:rPr lang="en-US" dirty="0" smtClean="0"/>
              <a:t> visual.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b="1" dirty="0" err="1" smtClean="0"/>
              <a:t>Menyimpan</a:t>
            </a:r>
            <a:r>
              <a:rPr lang="en-US" b="1" dirty="0" smtClean="0"/>
              <a:t> </a:t>
            </a:r>
            <a:r>
              <a:rPr lang="en-US" b="1" i="1" dirty="0" smtClean="0"/>
              <a:t>(Store) </a:t>
            </a:r>
            <a:r>
              <a:rPr lang="en-US" i="1" dirty="0" smtClean="0"/>
              <a:t>: </a:t>
            </a:r>
            <a:r>
              <a:rPr lang="en-US" i="1" dirty="0" err="1" smtClean="0"/>
              <a:t>proses</a:t>
            </a:r>
            <a:r>
              <a:rPr lang="en-US" i="1" dirty="0" smtClean="0"/>
              <a:t> </a:t>
            </a:r>
            <a:r>
              <a:rPr lang="id-ID" dirty="0" smtClean="0"/>
              <a:t>menyimpan data yang berasal dari peranti masukan, hasil pemrosesan dan menampung program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peranti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s-ES" dirty="0" err="1" smtClean="0"/>
              <a:t>untuk</a:t>
            </a:r>
            <a:r>
              <a:rPr lang="es-ES" dirty="0" smtClean="0"/>
              <a:t> </a:t>
            </a:r>
            <a:r>
              <a:rPr lang="es-ES" dirty="0" err="1" smtClean="0"/>
              <a:t>penggunaan</a:t>
            </a:r>
            <a:r>
              <a:rPr lang="es-ES" dirty="0" smtClean="0"/>
              <a:t> masa </a:t>
            </a:r>
            <a:r>
              <a:rPr lang="es-ES" dirty="0" err="1" smtClean="0"/>
              <a:t>depan</a:t>
            </a:r>
            <a:r>
              <a:rPr lang="es-ES" dirty="0" smtClean="0"/>
              <a:t>.</a:t>
            </a:r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b="1" dirty="0" err="1" smtClean="0"/>
              <a:t>Mencari</a:t>
            </a:r>
            <a:r>
              <a:rPr lang="en-US" b="1" dirty="0" smtClean="0"/>
              <a:t> </a:t>
            </a:r>
            <a:r>
              <a:rPr lang="en-US" b="1" dirty="0" err="1" smtClean="0"/>
              <a:t>Kembali</a:t>
            </a:r>
            <a:r>
              <a:rPr lang="en-US" b="1" dirty="0" smtClean="0"/>
              <a:t> </a:t>
            </a:r>
            <a:r>
              <a:rPr lang="en-US" b="1" i="1" dirty="0" smtClean="0"/>
              <a:t>(Retrieval) </a:t>
            </a:r>
            <a:r>
              <a:rPr lang="en-US" i="1" dirty="0" smtClean="0"/>
              <a:t>: </a:t>
            </a:r>
            <a:r>
              <a:rPr lang="fi-FI" dirty="0" smtClean="0"/>
              <a:t>proses dimana pencarian kemabil </a:t>
            </a:r>
            <a:r>
              <a:rPr lang="en-US" dirty="0" smtClean="0"/>
              <a:t>data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ditransmisikan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lain.</a:t>
            </a:r>
            <a:endParaRPr lang="en-US" i="1" dirty="0" smtClean="0"/>
          </a:p>
          <a:p>
            <a:pPr marL="438912" lvl="1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b="1" dirty="0" err="1" smtClean="0"/>
              <a:t>Transmisi</a:t>
            </a:r>
            <a:r>
              <a:rPr lang="en-US" b="1" dirty="0" smtClean="0"/>
              <a:t> </a:t>
            </a:r>
            <a:r>
              <a:rPr lang="en-US" b="1" i="1" dirty="0" smtClean="0"/>
              <a:t>(Transmission) </a:t>
            </a:r>
            <a:r>
              <a:rPr lang="en-US" i="1" dirty="0" smtClean="0"/>
              <a:t>: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 smtClean="0"/>
              <a:t>mendistribusikan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err="1" smtClean="0"/>
              <a:t>Manfaat</a:t>
            </a:r>
            <a:r>
              <a:rPr lang="en-US" sz="2000" dirty="0" smtClean="0"/>
              <a:t> IT 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perkembangan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</a:t>
            </a:r>
            <a:r>
              <a:rPr lang="en-US" sz="2000" dirty="0" smtClean="0"/>
              <a:t> </a:t>
            </a:r>
            <a:r>
              <a:rPr lang="en-US" sz="2000" dirty="0" err="1" smtClean="0"/>
              <a:t>sehari</a:t>
            </a:r>
            <a:r>
              <a:rPr lang="en-US" sz="2000" dirty="0" smtClean="0"/>
              <a:t> </a:t>
            </a:r>
            <a:r>
              <a:rPr lang="en-US" sz="2000" dirty="0" err="1" smtClean="0"/>
              <a:t>hari</a:t>
            </a:r>
            <a:r>
              <a:rPr lang="en-US" sz="2000" dirty="0" smtClean="0"/>
              <a:t>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</a:t>
            </a:r>
            <a:r>
              <a:rPr lang="en-US" sz="2000" dirty="0" err="1" smtClean="0"/>
              <a:t>banyak</a:t>
            </a:r>
            <a:r>
              <a:rPr lang="en-US" sz="2000" dirty="0" smtClean="0"/>
              <a:t>, </a:t>
            </a:r>
            <a:r>
              <a:rPr lang="en-US" sz="2000" dirty="0" err="1" smtClean="0"/>
              <a:t>contohnya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, </a:t>
            </a:r>
            <a:r>
              <a:rPr lang="en-US" sz="2000" dirty="0" err="1" smtClean="0"/>
              <a:t>industri</a:t>
            </a:r>
            <a:r>
              <a:rPr lang="en-US" sz="2000" dirty="0" smtClean="0"/>
              <a:t>, </a:t>
            </a:r>
            <a:r>
              <a:rPr lang="en-US" sz="2000" dirty="0" smtClean="0"/>
              <a:t>internet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r>
              <a:rPr lang="en-US" sz="2000" dirty="0" err="1" smtClean="0"/>
              <a:t>Teknologi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peran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sangat</a:t>
            </a:r>
            <a:r>
              <a:rPr lang="en-US" sz="2000" dirty="0" smtClean="0"/>
              <a:t> vital </a:t>
            </a:r>
            <a:r>
              <a:rPr lang="en-US" sz="2000" dirty="0" err="1" smtClean="0"/>
              <a:t>terutama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dunia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pendidikan</a:t>
            </a:r>
            <a:r>
              <a:rPr lang="en-US" sz="2000" dirty="0" smtClean="0"/>
              <a:t>.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memanfaatkan</a:t>
            </a:r>
            <a:r>
              <a:rPr lang="en-US" sz="2000" dirty="0" smtClean="0"/>
              <a:t> IT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cendrung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</a:t>
            </a:r>
            <a:r>
              <a:rPr lang="en-US" sz="2000" dirty="0" err="1" smtClean="0"/>
              <a:t>kendur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terancam</a:t>
            </a:r>
            <a:r>
              <a:rPr lang="en-US" sz="2000" dirty="0" smtClean="0"/>
              <a:t> </a:t>
            </a:r>
            <a:r>
              <a:rPr lang="en-US" sz="2000" dirty="0" err="1" smtClean="0"/>
              <a:t>bangkrut</a:t>
            </a:r>
            <a:r>
              <a:rPr lang="en-US" sz="2000" dirty="0" smtClean="0"/>
              <a:t>. </a:t>
            </a:r>
          </a:p>
          <a:p>
            <a:r>
              <a:rPr lang="en-US" sz="2000" b="1" dirty="0" err="1" smtClean="0"/>
              <a:t>Tujuan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Teknologi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Informasi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b="1" dirty="0" smtClean="0"/>
              <a:t> </a:t>
            </a:r>
            <a:r>
              <a:rPr lang="en-US" sz="2000" dirty="0" err="1" smtClean="0"/>
              <a:t>memecahkan</a:t>
            </a:r>
            <a:r>
              <a:rPr lang="en-US" sz="2000" dirty="0" smtClean="0"/>
              <a:t> </a:t>
            </a:r>
            <a:r>
              <a:rPr lang="en-US" sz="2000" dirty="0" err="1" smtClean="0"/>
              <a:t>masalah</a:t>
            </a:r>
            <a:r>
              <a:rPr lang="en-US" sz="2000" dirty="0" smtClean="0"/>
              <a:t>, </a:t>
            </a:r>
            <a:r>
              <a:rPr lang="en-US" sz="2000" dirty="0" err="1" smtClean="0"/>
              <a:t>membuka</a:t>
            </a:r>
            <a:r>
              <a:rPr lang="en-US" sz="2000" dirty="0" smtClean="0"/>
              <a:t> </a:t>
            </a:r>
            <a:r>
              <a:rPr lang="en-US" sz="2000" dirty="0" err="1" smtClean="0"/>
              <a:t>kreativitas</a:t>
            </a:r>
            <a:r>
              <a:rPr lang="en-US" sz="2000" dirty="0" smtClean="0"/>
              <a:t>, </a:t>
            </a:r>
            <a:r>
              <a:rPr lang="en-US" sz="2000" dirty="0" err="1" smtClean="0"/>
              <a:t>efektivitas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efisiensi</a:t>
            </a:r>
            <a:r>
              <a:rPr lang="en-US" sz="2000" dirty="0" smtClean="0"/>
              <a:t>.</a:t>
            </a:r>
          </a:p>
          <a:p>
            <a:r>
              <a:rPr lang="fi-FI" sz="2000" dirty="0" smtClean="0"/>
              <a:t>Maka salah satu keuntungan utama TI adalah bahwa perusahaan sekarang </a:t>
            </a:r>
            <a:r>
              <a:rPr lang="en-US" sz="2000" dirty="0" err="1" smtClean="0"/>
              <a:t>mempunyai</a:t>
            </a:r>
            <a:r>
              <a:rPr lang="en-US" sz="2000" dirty="0" smtClean="0"/>
              <a:t>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berkomunikasi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cepat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semua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,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</a:t>
            </a:r>
            <a:r>
              <a:rPr lang="en-US" sz="2000" dirty="0" err="1" smtClean="0"/>
              <a:t>internasional</a:t>
            </a:r>
            <a:r>
              <a:rPr lang="en-US" sz="2000" dirty="0" smtClean="0"/>
              <a:t> (James Taylor, 2004).</a:t>
            </a: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IT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Speed  </a:t>
            </a:r>
          </a:p>
          <a:p>
            <a:pPr lvl="1"/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akurat</a:t>
            </a:r>
            <a:r>
              <a:rPr lang="en-US" dirty="0" smtClean="0"/>
              <a:t>, </a:t>
            </a:r>
          </a:p>
          <a:p>
            <a:pPr lvl="1"/>
            <a:r>
              <a:rPr lang="en-US" dirty="0" err="1" smtClean="0"/>
              <a:t>Kapasitas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akses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cepat</a:t>
            </a:r>
            <a:endParaRPr lang="en-US" dirty="0" smtClean="0"/>
          </a:p>
          <a:p>
            <a:r>
              <a:rPr lang="en-US" dirty="0" smtClean="0"/>
              <a:t>Consistency, </a:t>
            </a:r>
          </a:p>
          <a:p>
            <a:r>
              <a:rPr lang="en-US" dirty="0" smtClean="0"/>
              <a:t>Precision, </a:t>
            </a:r>
          </a:p>
          <a:p>
            <a:r>
              <a:rPr lang="en-US" dirty="0" smtClean="0"/>
              <a:t>Reliability.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MANFAAT TEKNOLOGI INFORMASI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IT 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perusahaan</a:t>
            </a:r>
            <a:r>
              <a:rPr lang="en-US" dirty="0" smtClean="0"/>
              <a:t>, </a:t>
            </a:r>
            <a:r>
              <a:rPr lang="en-US" dirty="0" err="1" smtClean="0"/>
              <a:t>bahkan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berdampak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Terbukti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IT (Information Technology) </a:t>
            </a:r>
            <a:r>
              <a:rPr lang="en-US" dirty="0" err="1" smtClean="0"/>
              <a:t>dapat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pekembangan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menjatuhkan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Manfaat</a:t>
            </a:r>
            <a:r>
              <a:rPr lang="en-US" dirty="0" smtClean="0"/>
              <a:t> IT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 err="1" smtClean="0"/>
              <a:t>Berikut</a:t>
            </a:r>
            <a:r>
              <a:rPr lang="en-US" sz="3200" dirty="0" smtClean="0"/>
              <a:t> </a:t>
            </a:r>
            <a:r>
              <a:rPr lang="en-US" sz="3200" dirty="0" err="1" smtClean="0"/>
              <a:t>ada</a:t>
            </a:r>
            <a:r>
              <a:rPr lang="en-US" sz="3200" dirty="0" smtClean="0"/>
              <a:t> </a:t>
            </a:r>
            <a:r>
              <a:rPr lang="en-US" sz="3200" dirty="0" err="1" smtClean="0"/>
              <a:t>beberapa</a:t>
            </a:r>
            <a:r>
              <a:rPr lang="en-US" sz="3200" dirty="0" smtClean="0"/>
              <a:t> </a:t>
            </a:r>
            <a:r>
              <a:rPr lang="en-US" sz="3200" dirty="0" err="1" smtClean="0"/>
              <a:t>manfaat</a:t>
            </a:r>
            <a:r>
              <a:rPr lang="en-US" sz="3200" dirty="0" smtClean="0"/>
              <a:t> </a:t>
            </a:r>
            <a:r>
              <a:rPr lang="en-US" sz="3200" dirty="0" err="1" smtClean="0"/>
              <a:t>penting</a:t>
            </a:r>
            <a:r>
              <a:rPr lang="en-US" sz="3200" dirty="0" smtClean="0"/>
              <a:t> IT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bisnis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 err="1" smtClean="0"/>
              <a:t>sebuah</a:t>
            </a:r>
            <a:r>
              <a:rPr lang="en-US" sz="3200" dirty="0" smtClean="0"/>
              <a:t> </a:t>
            </a:r>
            <a:r>
              <a:rPr lang="en-US" sz="3200" dirty="0" err="1" smtClean="0"/>
              <a:t>perusahaan</a:t>
            </a:r>
            <a:r>
              <a:rPr lang="en-US" sz="3200" dirty="0" smtClean="0"/>
              <a:t>.</a:t>
            </a:r>
          </a:p>
          <a:p>
            <a:pPr lvl="1"/>
            <a:r>
              <a:rPr lang="en-US" sz="2800" dirty="0" smtClean="0"/>
              <a:t>IT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memperluas</a:t>
            </a:r>
            <a:r>
              <a:rPr lang="en-US" sz="2800" dirty="0" smtClean="0"/>
              <a:t> </a:t>
            </a:r>
            <a:r>
              <a:rPr lang="en-US" sz="2800" dirty="0" err="1" smtClean="0"/>
              <a:t>pangsa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IT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meningkatkan</a:t>
            </a:r>
            <a:r>
              <a:rPr lang="en-US" sz="2800" dirty="0" smtClean="0"/>
              <a:t> </a:t>
            </a:r>
            <a:r>
              <a:rPr lang="en-US" sz="2800" dirty="0" err="1" smtClean="0"/>
              <a:t>efisiensi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waktu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IT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mengurangi</a:t>
            </a:r>
            <a:r>
              <a:rPr lang="en-US" sz="2800" dirty="0" smtClean="0"/>
              <a:t> </a:t>
            </a:r>
            <a:r>
              <a:rPr lang="en-US" sz="2800" dirty="0" err="1" smtClean="0"/>
              <a:t>biaya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operasional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IT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keunggulan</a:t>
            </a:r>
            <a:r>
              <a:rPr lang="en-US" sz="2800" dirty="0" smtClean="0"/>
              <a:t> </a:t>
            </a:r>
            <a:r>
              <a:rPr lang="en-US" sz="2800" dirty="0" err="1" smtClean="0"/>
              <a:t>kompetitif</a:t>
            </a:r>
            <a:r>
              <a:rPr lang="en-US" sz="2800" dirty="0" smtClean="0"/>
              <a:t>.</a:t>
            </a:r>
          </a:p>
          <a:p>
            <a:pPr lvl="1"/>
            <a:r>
              <a:rPr lang="en-US" sz="2800" dirty="0" smtClean="0"/>
              <a:t>IT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peluang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Manfaat</a:t>
            </a:r>
            <a:r>
              <a:rPr lang="en-US" dirty="0" smtClean="0"/>
              <a:t> IT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Bisnis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Perusahaan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, </a:t>
            </a:r>
            <a:r>
              <a:rPr lang="en-US" dirty="0" err="1" smtClean="0"/>
              <a:t>belajar</a:t>
            </a:r>
            <a:r>
              <a:rPr lang="en-US" dirty="0" smtClean="0"/>
              <a:t> </a:t>
            </a:r>
            <a:r>
              <a:rPr lang="en-US" dirty="0" err="1" smtClean="0"/>
              <a:t>mengajar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 </a:t>
            </a:r>
            <a:r>
              <a:rPr lang="en-US" dirty="0" err="1" smtClean="0"/>
              <a:t>Berikut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 </a:t>
            </a:r>
            <a:r>
              <a:rPr lang="en-US" dirty="0" err="1" smtClean="0"/>
              <a:t>manfaat</a:t>
            </a:r>
            <a:r>
              <a:rPr lang="en-US" dirty="0" smtClean="0"/>
              <a:t> IT 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perlukan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alami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sehari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praktis</a:t>
            </a:r>
            <a:endParaRPr lang="en-US" dirty="0" smtClean="0"/>
          </a:p>
          <a:p>
            <a:pPr lvl="1"/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jaringan</a:t>
            </a:r>
            <a:r>
              <a:rPr lang="en-US" dirty="0" smtClean="0"/>
              <a:t> </a:t>
            </a:r>
            <a:r>
              <a:rPr lang="en-US" dirty="0" err="1" smtClean="0"/>
              <a:t>teman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gampang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Manfaat</a:t>
            </a:r>
            <a:r>
              <a:rPr lang="en-US" dirty="0" smtClean="0"/>
              <a:t> IT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Sehari</a:t>
            </a:r>
            <a:r>
              <a:rPr lang="en-US" dirty="0" smtClean="0"/>
              <a:t> </a:t>
            </a:r>
            <a:r>
              <a:rPr lang="en-US" dirty="0" err="1" smtClean="0"/>
              <a:t>Hari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err="1" smtClean="0"/>
              <a:t>Pemanfaatan</a:t>
            </a:r>
            <a:r>
              <a:rPr lang="en-US" sz="2400" dirty="0" smtClean="0"/>
              <a:t> IT </a:t>
            </a:r>
            <a:r>
              <a:rPr lang="en-US" sz="2400" dirty="0" err="1" smtClean="0"/>
              <a:t>haruslah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bijak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di</a:t>
            </a:r>
            <a:r>
              <a:rPr lang="en-US" sz="2400" dirty="0" smtClean="0"/>
              <a:t> Indonesia </a:t>
            </a:r>
            <a:r>
              <a:rPr lang="en-US" sz="2400" dirty="0" err="1" smtClean="0"/>
              <a:t>sendiri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diatur</a:t>
            </a:r>
            <a:r>
              <a:rPr lang="en-US" sz="2400" dirty="0" smtClean="0"/>
              <a:t>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peraturan</a:t>
            </a:r>
            <a:r>
              <a:rPr lang="en-US" sz="2400" dirty="0" smtClean="0"/>
              <a:t> </a:t>
            </a:r>
            <a:r>
              <a:rPr lang="en-US" sz="2400" dirty="0" err="1" smtClean="0"/>
              <a:t>perundang-undangan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berlaku</a:t>
            </a:r>
            <a:r>
              <a:rPr lang="en-US" sz="2400" dirty="0" smtClean="0"/>
              <a:t> </a:t>
            </a:r>
            <a:r>
              <a:rPr lang="en-US" sz="2400" dirty="0" err="1" smtClean="0"/>
              <a:t>malalui</a:t>
            </a:r>
            <a:r>
              <a:rPr lang="en-US" sz="2400" dirty="0" smtClean="0"/>
              <a:t> UU ITE. </a:t>
            </a:r>
          </a:p>
          <a:p>
            <a:r>
              <a:rPr lang="en-US" sz="2400" dirty="0" err="1" smtClean="0"/>
              <a:t>Perkembangan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salah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 IT,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Internet </a:t>
            </a:r>
            <a:r>
              <a:rPr lang="en-US" sz="2400" dirty="0" err="1" smtClean="0"/>
              <a:t>menjadikan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waspada</a:t>
            </a:r>
            <a:r>
              <a:rPr lang="en-US" sz="2400" dirty="0" smtClean="0"/>
              <a:t>. </a:t>
            </a:r>
            <a:r>
              <a:rPr lang="en-US" sz="2400" dirty="0" err="1" smtClean="0"/>
              <a:t>Manfaat</a:t>
            </a:r>
            <a:r>
              <a:rPr lang="en-US" sz="2400" dirty="0" smtClean="0"/>
              <a:t> internet </a:t>
            </a:r>
            <a:r>
              <a:rPr lang="en-US" sz="2400" dirty="0" err="1" smtClean="0"/>
              <a:t>memang</a:t>
            </a:r>
            <a:r>
              <a:rPr lang="en-US" sz="2400" dirty="0" smtClean="0"/>
              <a:t> </a:t>
            </a:r>
            <a:r>
              <a:rPr lang="en-US" sz="2400" dirty="0" err="1" smtClean="0"/>
              <a:t>cukup</a:t>
            </a:r>
            <a:r>
              <a:rPr lang="en-US" sz="2400" dirty="0" smtClean="0"/>
              <a:t> </a:t>
            </a:r>
            <a:r>
              <a:rPr lang="en-US" sz="2400" dirty="0" err="1" smtClean="0"/>
              <a:t>besar</a:t>
            </a:r>
            <a:r>
              <a:rPr lang="en-US" sz="2400" dirty="0" smtClean="0"/>
              <a:t> </a:t>
            </a:r>
            <a:r>
              <a:rPr lang="en-US" sz="2400" dirty="0" err="1" smtClean="0"/>
              <a:t>bagi</a:t>
            </a:r>
            <a:r>
              <a:rPr lang="en-US" sz="2400" dirty="0" smtClean="0"/>
              <a:t> </a:t>
            </a:r>
            <a:r>
              <a:rPr lang="en-US" sz="2400" dirty="0" err="1" smtClean="0"/>
              <a:t>bidang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, </a:t>
            </a:r>
            <a:r>
              <a:rPr lang="en-US" sz="2400" dirty="0" err="1" smtClean="0"/>
              <a:t>namun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penyalahgunaan</a:t>
            </a:r>
            <a:r>
              <a:rPr lang="en-US" sz="2400" dirty="0" smtClean="0"/>
              <a:t> internet </a:t>
            </a:r>
            <a:r>
              <a:rPr lang="en-US" sz="2400" dirty="0" err="1" smtClean="0"/>
              <a:t>oleh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bertanggung</a:t>
            </a:r>
            <a:r>
              <a:rPr lang="en-US" sz="2400" dirty="0" smtClean="0"/>
              <a:t> </a:t>
            </a:r>
            <a:r>
              <a:rPr lang="en-US" sz="2400" dirty="0" err="1" smtClean="0"/>
              <a:t>jawab</a:t>
            </a:r>
            <a:r>
              <a:rPr lang="en-US" sz="2400" dirty="0" smtClean="0"/>
              <a:t>, yang </a:t>
            </a:r>
            <a:r>
              <a:rPr lang="en-US" sz="2400" dirty="0" err="1" smtClean="0"/>
              <a:t>artinya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waspada</a:t>
            </a:r>
            <a:r>
              <a:rPr lang="en-US" sz="2400" dirty="0" smtClean="0"/>
              <a:t>.</a:t>
            </a:r>
          </a:p>
          <a:p>
            <a:r>
              <a:rPr lang="en-US" sz="2400" dirty="0" err="1" smtClean="0"/>
              <a:t>Pastikan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memanfaatkan</a:t>
            </a:r>
            <a:r>
              <a:rPr lang="en-US" sz="2400" dirty="0" smtClean="0"/>
              <a:t> IT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hal-hal</a:t>
            </a:r>
            <a:r>
              <a:rPr lang="en-US" sz="2400" dirty="0" smtClean="0"/>
              <a:t> yang </a:t>
            </a:r>
            <a:r>
              <a:rPr lang="en-US" sz="2400" dirty="0" err="1" smtClean="0"/>
              <a:t>positif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jangan</a:t>
            </a:r>
            <a:r>
              <a:rPr lang="en-US" sz="2400" dirty="0" smtClean="0"/>
              <a:t> </a:t>
            </a:r>
            <a:r>
              <a:rPr lang="en-US" sz="2400" dirty="0" err="1" smtClean="0"/>
              <a:t>pernah</a:t>
            </a:r>
            <a:r>
              <a:rPr lang="en-US" sz="2400" dirty="0" smtClean="0"/>
              <a:t> </a:t>
            </a:r>
            <a:r>
              <a:rPr lang="en-US" sz="2400" dirty="0" err="1" smtClean="0"/>
              <a:t>mencoba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menyelewengkan</a:t>
            </a:r>
            <a:r>
              <a:rPr lang="en-US" sz="2400" dirty="0" smtClean="0"/>
              <a:t> </a:t>
            </a:r>
            <a:r>
              <a:rPr lang="en-US" sz="2400" dirty="0" err="1" smtClean="0"/>
              <a:t>kelebihan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anda</a:t>
            </a:r>
            <a:r>
              <a:rPr lang="en-US" sz="2400" dirty="0" smtClean="0"/>
              <a:t> </a:t>
            </a:r>
            <a:r>
              <a:rPr lang="en-US" sz="2400" dirty="0" err="1" smtClean="0"/>
              <a:t>miliki</a:t>
            </a:r>
            <a:r>
              <a:rPr lang="en-US" sz="2400" dirty="0" smtClean="0"/>
              <a:t> </a:t>
            </a:r>
            <a:r>
              <a:rPr lang="en-US" sz="2400" dirty="0" err="1" smtClean="0"/>
              <a:t>melalui</a:t>
            </a:r>
            <a:r>
              <a:rPr lang="en-US" sz="2400" dirty="0" smtClean="0"/>
              <a:t> </a:t>
            </a:r>
            <a:r>
              <a:rPr lang="en-US" sz="2400" dirty="0" err="1" smtClean="0"/>
              <a:t>teknologi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merugikan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mencelakai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 lain. </a:t>
            </a:r>
          </a:p>
          <a:p>
            <a:r>
              <a:rPr lang="en-US" sz="2400" dirty="0" err="1" smtClean="0"/>
              <a:t>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manfaatkan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bijak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masa</a:t>
            </a:r>
            <a:r>
              <a:rPr lang="en-US" sz="2400" dirty="0" smtClean="0"/>
              <a:t> </a:t>
            </a:r>
            <a:r>
              <a:rPr lang="en-US" sz="2400" dirty="0" err="1" smtClean="0"/>
              <a:t>depan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kehidupan</a:t>
            </a:r>
            <a:r>
              <a:rPr lang="en-US" sz="2400" dirty="0" smtClean="0"/>
              <a:t> </a:t>
            </a:r>
            <a:r>
              <a:rPr lang="en-US" sz="2400" dirty="0" err="1" smtClean="0"/>
              <a:t>sehari</a:t>
            </a:r>
            <a:r>
              <a:rPr lang="en-US" sz="2400" dirty="0" smtClean="0"/>
              <a:t> </a:t>
            </a:r>
            <a:r>
              <a:rPr lang="en-US" sz="2400" dirty="0" err="1" smtClean="0"/>
              <a:t>hari</a:t>
            </a:r>
            <a:r>
              <a:rPr lang="en-US" sz="2400" dirty="0" smtClean="0"/>
              <a:t> </a:t>
            </a:r>
            <a:r>
              <a:rPr lang="en-US" sz="2400" dirty="0" err="1" smtClean="0"/>
              <a:t>anda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Adanya</a:t>
            </a:r>
            <a:r>
              <a:rPr lang="en-US" dirty="0" smtClean="0"/>
              <a:t> UU ITE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 smtClean="0"/>
              <a:t>Lifeware</a:t>
            </a:r>
            <a:r>
              <a:rPr lang="en-US" b="1" dirty="0" smtClean="0"/>
              <a:t>/ </a:t>
            </a:r>
            <a:r>
              <a:rPr lang="en-US" b="1" dirty="0" err="1" smtClean="0"/>
              <a:t>Spesialis</a:t>
            </a:r>
            <a:r>
              <a:rPr lang="en-US" b="1" dirty="0" smtClean="0"/>
              <a:t> </a:t>
            </a:r>
            <a:r>
              <a:rPr lang="en-US" b="1" dirty="0" err="1" smtClean="0"/>
              <a:t>Teknologi</a:t>
            </a:r>
            <a:r>
              <a:rPr lang="en-US" b="1" dirty="0" smtClean="0"/>
              <a:t> </a:t>
            </a:r>
            <a:r>
              <a:rPr lang="en-US" b="1" dirty="0" err="1" smtClean="0"/>
              <a:t>informasi</a:t>
            </a:r>
            <a:r>
              <a:rPr lang="en-US" b="1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(TI)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yang </a:t>
            </a:r>
            <a:r>
              <a:rPr lang="en-US" dirty="0" err="1" smtClean="0"/>
              <a:t>berhugungan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.</a:t>
            </a:r>
          </a:p>
          <a:p>
            <a:r>
              <a:rPr lang="sv-SE" b="1" dirty="0" smtClean="0"/>
              <a:t>Spesialis teknologi informasi </a:t>
            </a:r>
            <a:r>
              <a:rPr lang="sv-SE" dirty="0" smtClean="0"/>
              <a:t>adalah orang yang bertanggung jawab terhadap kelangsungan operasi dan pengembangan sistem informasi.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BRAINWARE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High Tech-High Touch</a:t>
            </a:r>
          </a:p>
          <a:p>
            <a:r>
              <a:rPr lang="en-US" dirty="0" smtClean="0"/>
              <a:t>High tech</a:t>
            </a:r>
          </a:p>
          <a:p>
            <a:pPr lvl="1"/>
            <a:r>
              <a:rPr lang="en-US" dirty="0" smtClean="0"/>
              <a:t>High tech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apa-apa</a:t>
            </a:r>
            <a:r>
              <a:rPr lang="en-US" dirty="0" smtClean="0"/>
              <a:t> yang </a:t>
            </a:r>
            <a:r>
              <a:rPr lang="en-US" dirty="0" err="1" smtClean="0"/>
              <a:t>kini</a:t>
            </a:r>
            <a:r>
              <a:rPr lang="en-US" dirty="0" smtClean="0"/>
              <a:t> paling </a:t>
            </a:r>
            <a:r>
              <a:rPr lang="en-US" dirty="0" err="1" smtClean="0"/>
              <a:t>cepat</a:t>
            </a:r>
            <a:r>
              <a:rPr lang="en-US" dirty="0" smtClean="0"/>
              <a:t>, </a:t>
            </a:r>
            <a:r>
              <a:rPr lang="en-US" dirty="0" err="1" smtClean="0"/>
              <a:t>tepat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High Tech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dimasa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, </a:t>
            </a:r>
            <a:r>
              <a:rPr lang="en-US" dirty="0" err="1" smtClean="0"/>
              <a:t>inovasi</a:t>
            </a:r>
            <a:r>
              <a:rPr lang="en-US" dirty="0" smtClean="0"/>
              <a:t>, </a:t>
            </a:r>
            <a:r>
              <a:rPr lang="en-US" dirty="0" err="1" smtClean="0"/>
              <a:t>kemajuan</a:t>
            </a:r>
            <a:r>
              <a:rPr lang="en-US" dirty="0" smtClean="0"/>
              <a:t>  – </a:t>
            </a:r>
            <a:r>
              <a:rPr lang="en-US" dirty="0" err="1" smtClean="0"/>
              <a:t>kontrol</a:t>
            </a:r>
            <a:r>
              <a:rPr lang="en-US" dirty="0" smtClean="0"/>
              <a:t>.</a:t>
            </a:r>
          </a:p>
          <a:p>
            <a:r>
              <a:rPr lang="en-US" dirty="0" smtClean="0"/>
              <a:t>High touch</a:t>
            </a:r>
          </a:p>
          <a:p>
            <a:pPr lvl="1"/>
            <a:r>
              <a:rPr lang="en-US" dirty="0" smtClean="0"/>
              <a:t>High touch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mengakui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entah</a:t>
            </a:r>
            <a:r>
              <a:rPr lang="en-US" dirty="0" smtClean="0"/>
              <a:t> </a:t>
            </a:r>
            <a:r>
              <a:rPr lang="en-US" dirty="0" err="1" smtClean="0"/>
              <a:t>kemanusiaan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ketuhanan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high touch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kacamata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permainan</a:t>
            </a:r>
            <a:r>
              <a:rPr lang="en-US" dirty="0" smtClean="0"/>
              <a:t>, </a:t>
            </a:r>
            <a:r>
              <a:rPr lang="en-US" dirty="0" err="1" smtClean="0"/>
              <a:t>waktu</a:t>
            </a:r>
            <a:r>
              <a:rPr lang="en-US" dirty="0" smtClean="0"/>
              <a:t>, agama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PRINSIP TEKNOLOGI INFORMASI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High Tech – High Touch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menikmati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 </a:t>
            </a:r>
            <a:r>
              <a:rPr lang="en-US" dirty="0" err="1" smtClean="0"/>
              <a:t>teknologi</a:t>
            </a:r>
            <a:r>
              <a:rPr lang="en-US" dirty="0" smtClean="0"/>
              <a:t> 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,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keyakinan</a:t>
            </a:r>
            <a:r>
              <a:rPr lang="en-US" dirty="0" smtClean="0"/>
              <a:t> spiritual </a:t>
            </a:r>
            <a:r>
              <a:rPr lang="en-US" dirty="0" err="1" smtClean="0"/>
              <a:t>kita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PRINSIP TEKNOLOGI INFORMASI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mtClean="0"/>
              <a:t>TERIMA KASIH</a:t>
            </a:r>
            <a:endParaRPr lang="en-US" smtClean="0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895850"/>
          </a:xfrm>
        </p:spPr>
        <p:txBody>
          <a:bodyPr>
            <a:normAutofit lnSpcReduction="10000"/>
          </a:bodyPr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sv-SE" sz="2800" smtClean="0"/>
              <a:t>Operator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sv-SE" sz="2800" smtClean="0"/>
              <a:t>Analis Sistem (</a:t>
            </a:r>
            <a:r>
              <a:rPr lang="sv-SE" sz="2800" i="1" smtClean="0"/>
              <a:t>System Analyst</a:t>
            </a:r>
            <a:r>
              <a:rPr lang="sv-SE" sz="2800" smtClean="0"/>
              <a:t>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sv-SE" sz="2800" smtClean="0"/>
              <a:t>Pemrogram Aplikasi (</a:t>
            </a:r>
            <a:r>
              <a:rPr lang="sv-SE" sz="2800" i="1" smtClean="0"/>
              <a:t>Application Programmer</a:t>
            </a:r>
            <a:r>
              <a:rPr lang="sv-SE" sz="2800" smtClean="0"/>
              <a:t>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sv-SE" sz="2800" smtClean="0"/>
              <a:t>Analis Pemrogram (</a:t>
            </a:r>
            <a:r>
              <a:rPr lang="sv-SE" sz="2800" i="1" smtClean="0"/>
              <a:t>analyst Programmer</a:t>
            </a:r>
            <a:r>
              <a:rPr lang="sv-SE" sz="2800" smtClean="0"/>
              <a:t>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sv-SE" sz="2800" smtClean="0"/>
              <a:t>Pemrogram Sistem (</a:t>
            </a:r>
            <a:r>
              <a:rPr lang="sv-SE" sz="2800" i="1" smtClean="0"/>
              <a:t>System Programmer</a:t>
            </a:r>
            <a:r>
              <a:rPr lang="sv-SE" sz="2800" smtClean="0"/>
              <a:t>)</a:t>
            </a:r>
            <a:endParaRPr lang="en-US" sz="2800" smtClean="0"/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en-US" sz="2800" smtClean="0"/>
              <a:t>Administrator Basis Data (</a:t>
            </a:r>
            <a:r>
              <a:rPr lang="en-US" sz="2800" i="1" smtClean="0"/>
              <a:t>Database Administrator</a:t>
            </a:r>
            <a:r>
              <a:rPr lang="en-US" sz="2800" smtClean="0"/>
              <a:t>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sv-SE" sz="2800" smtClean="0"/>
              <a:t>Teknisi Komunikasi Data atau Spesialis Komunikasi Data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sv-SE" sz="2800" smtClean="0"/>
              <a:t>Teknisi </a:t>
            </a:r>
            <a:r>
              <a:rPr lang="id-ID" sz="2800" smtClean="0"/>
              <a:t>dan </a:t>
            </a:r>
            <a:r>
              <a:rPr lang="sv-SE" sz="2800" smtClean="0"/>
              <a:t>Perawatan Perangkat Keras (</a:t>
            </a:r>
            <a:r>
              <a:rPr lang="sv-SE" sz="2800" i="1" smtClean="0"/>
              <a:t>Hardware Engineer</a:t>
            </a:r>
            <a:r>
              <a:rPr lang="sv-SE" sz="2800" smtClean="0"/>
              <a:t>)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sv-SE" sz="2800" smtClean="0"/>
              <a:t>Webmaster.</a:t>
            </a:r>
          </a:p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AutoNum type="arabicPeriod"/>
              <a:defRPr/>
            </a:pPr>
            <a:r>
              <a:rPr lang="sv-SE" sz="2800" smtClean="0"/>
              <a:t>Auditor PDE (</a:t>
            </a:r>
            <a:r>
              <a:rPr lang="sv-SE" sz="2800" i="1" smtClean="0"/>
              <a:t>EDP Auditor</a:t>
            </a:r>
            <a:r>
              <a:rPr lang="sv-SE" sz="2800" smtClean="0"/>
              <a:t>)</a:t>
            </a:r>
            <a:endParaRPr lang="en-US" sz="2800" smtClean="0"/>
          </a:p>
        </p:txBody>
      </p:sp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v-SE" sz="4000" dirty="0" smtClean="0"/>
              <a:t>Spesialis teknologi informasi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v-SE" b="1" smtClean="0"/>
              <a:t>Operator</a:t>
            </a:r>
            <a:r>
              <a:rPr lang="sv-SE" smtClean="0"/>
              <a:t>, dalam hal ini ada </a:t>
            </a:r>
            <a:r>
              <a:rPr lang="sv-SE" i="1" smtClean="0"/>
              <a:t>operator komputer</a:t>
            </a:r>
            <a:r>
              <a:rPr lang="sv-SE" smtClean="0"/>
              <a:t> yang mempunyai tugas mengoperasikan komputer dan peralatan pendukung. Seperti menghidupkan perangkat komputer, meletakkan kertas pada printer, mengisi tinta, dan lain-lain. </a:t>
            </a:r>
            <a:endParaRPr lang="id-ID" smtClean="0"/>
          </a:p>
          <a:p>
            <a:pPr eaLnBrk="1" hangingPunct="1">
              <a:defRPr/>
            </a:pPr>
            <a:r>
              <a:rPr lang="sv-SE" smtClean="0"/>
              <a:t>Sedangkan operator yang mempunyai tugas memasukan data biasa disebut sebagai operator entri data (</a:t>
            </a:r>
            <a:r>
              <a:rPr lang="sv-SE" i="1" smtClean="0"/>
              <a:t>entry data operator</a:t>
            </a:r>
            <a:r>
              <a:rPr lang="sv-SE" smtClean="0"/>
              <a:t>).</a:t>
            </a:r>
            <a:endParaRPr lang="en-US" smtClean="0"/>
          </a:p>
        </p:txBody>
      </p:sp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v-SE" sz="3600" dirty="0" smtClean="0"/>
              <a:t>Spesialis teknologi informasi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b="1" smtClean="0"/>
              <a:t>Analis Sistem (</a:t>
            </a:r>
            <a:r>
              <a:rPr lang="sv-SE" b="1" i="1" smtClean="0"/>
              <a:t>System Analyst</a:t>
            </a:r>
            <a:r>
              <a:rPr lang="sv-SE" b="1" smtClean="0"/>
              <a:t>),</a:t>
            </a:r>
            <a:r>
              <a:rPr lang="sv-SE" smtClean="0"/>
              <a:t> analis sistem mempunyai tugas sebagai antarmuka antara pemakai informasi dengan sistem informasi dan bertanggung jawab menerjemahkan kebutuhan pemakai menjadi sebuah rancangan basis data dan aplikasi.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v-SE" sz="3600" dirty="0" smtClean="0"/>
              <a:t>Spesialis teknologi informasi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b="1" smtClean="0"/>
              <a:t>Pemrogram Aplikasi (</a:t>
            </a:r>
            <a:r>
              <a:rPr lang="sv-SE" b="1" i="1" smtClean="0"/>
              <a:t>Application Programmer</a:t>
            </a:r>
            <a:r>
              <a:rPr lang="sv-SE" smtClean="0"/>
              <a:t>), memiliki tugas membuat suatu aplikasi yang dipakai sistem informasi.</a:t>
            </a:r>
          </a:p>
          <a:p>
            <a:pPr eaLnBrk="1" hangingPunct="1">
              <a:defRPr/>
            </a:pPr>
            <a:r>
              <a:rPr lang="sv-SE" b="1" smtClean="0"/>
              <a:t>Analis Pemrogram (</a:t>
            </a:r>
            <a:r>
              <a:rPr lang="sv-SE" b="1" i="1" smtClean="0"/>
              <a:t>analyst Programmer</a:t>
            </a:r>
            <a:r>
              <a:rPr lang="sv-SE" smtClean="0"/>
              <a:t>), merupakan personil PDE yang bertugas sebagai programmer dan sekaligus analis sistem.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v-SE" sz="3600" dirty="0" smtClean="0"/>
              <a:t>Spesialis teknologi informasi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sv-SE" sz="2800" b="1" smtClean="0"/>
              <a:t>Pemrogram Sistem (</a:t>
            </a:r>
            <a:r>
              <a:rPr lang="sv-SE" sz="2800" b="1" i="1" smtClean="0"/>
              <a:t>System Programmer</a:t>
            </a:r>
            <a:r>
              <a:rPr lang="sv-SE" sz="2800" smtClean="0"/>
              <a:t>), adalah pemrogram yang mempunyai tugas khusus yaitu membuat program yang berhubungan dengan operasi internal komputer dan periferalnya.</a:t>
            </a:r>
            <a:endParaRPr lang="en-US" sz="2800" smtClean="0"/>
          </a:p>
          <a:p>
            <a:pPr eaLnBrk="1" hangingPunct="1">
              <a:defRPr/>
            </a:pPr>
            <a:r>
              <a:rPr lang="en-US" sz="2800" b="1" smtClean="0"/>
              <a:t>Administrator Basis Data (</a:t>
            </a:r>
            <a:r>
              <a:rPr lang="en-US" sz="2800" b="1" i="1" smtClean="0"/>
              <a:t>Database Administrator/</a:t>
            </a:r>
            <a:r>
              <a:rPr lang="en-US" sz="2800" b="1" smtClean="0"/>
              <a:t>DBA</a:t>
            </a:r>
            <a:r>
              <a:rPr lang="en-US" sz="2800" smtClean="0"/>
              <a:t>). </a:t>
            </a:r>
            <a:r>
              <a:rPr lang="sv-SE" sz="2800" smtClean="0"/>
              <a:t>DBA bertanggung jawab terhadap struktur data dalam basis data yang digunakan dalam organisasi. Dialah yang berperan dalam mendefinisikan standar data.</a:t>
            </a:r>
            <a:endParaRPr lang="en-US" sz="2800" smtClean="0"/>
          </a:p>
        </p:txBody>
      </p:sp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v-SE" sz="3600" dirty="0" smtClean="0"/>
              <a:t>Spesialis teknologi informasi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sv-SE" b="1" dirty="0" smtClean="0"/>
              <a:t>Teknisis Komunikasi Data atau Spesialis Komunikasi Data</a:t>
            </a:r>
            <a:r>
              <a:rPr lang="sv-SE" dirty="0" smtClean="0"/>
              <a:t>, bertanggung jawab terhadap masalah komunikasi data dan jaringan komputer.</a:t>
            </a:r>
          </a:p>
          <a:p>
            <a:pPr eaLnBrk="1" hangingPunct="1">
              <a:defRPr/>
            </a:pPr>
            <a:r>
              <a:rPr lang="sv-SE" b="1" dirty="0" smtClean="0"/>
              <a:t>Teknisi Perawatan Perangkat Keras (</a:t>
            </a:r>
            <a:r>
              <a:rPr lang="sv-SE" b="1" i="1" dirty="0" smtClean="0"/>
              <a:t>Hardware Engineer</a:t>
            </a:r>
            <a:r>
              <a:rPr lang="sv-SE" dirty="0" smtClean="0"/>
              <a:t>), bertanggung jawab terhadap kelangsungan operasi perangkat keras</a:t>
            </a:r>
            <a:r>
              <a:rPr lang="id-ID" dirty="0" smtClean="0"/>
              <a:t> baik dari segi perawatan dan perbaikan terhadap perangkat keras yang bermasalah</a:t>
            </a:r>
            <a:r>
              <a:rPr lang="sv-SE" dirty="0" smtClean="0"/>
              <a:t>.</a:t>
            </a:r>
            <a:endParaRPr lang="en-US" dirty="0" smtClean="0"/>
          </a:p>
        </p:txBody>
      </p:sp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v-SE" sz="3600" dirty="0" smtClean="0"/>
              <a:t>Spesialis teknologi informasi</a:t>
            </a:r>
            <a:endParaRPr lang="en-US" sz="4000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v-SE" b="1" smtClean="0"/>
              <a:t>Webmaster</a:t>
            </a:r>
            <a:r>
              <a:rPr lang="sv-SE" smtClean="0"/>
              <a:t> adalah personil yang bertanggung jawab terhadap halaman web yang dimiliki oleh organisasi.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v-SE" b="1" smtClean="0"/>
              <a:t>Auditor PDE (</a:t>
            </a:r>
            <a:r>
              <a:rPr lang="sv-SE" b="1" i="1" smtClean="0"/>
              <a:t>EDP Auditor</a:t>
            </a:r>
            <a:r>
              <a:rPr lang="sv-SE" smtClean="0"/>
              <a:t>). Personil ini mempunyai tugas dan tanggung jawab memastikan bahwa sistem informasi yang berbasiskomputer memenuhi azas-azas pengauditan sehingga keamanan data dalam sistem terjamin.</a:t>
            </a:r>
            <a:endParaRPr lang="en-US" smtClean="0"/>
          </a:p>
        </p:txBody>
      </p:sp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sv-SE" sz="3600" dirty="0" smtClean="0"/>
              <a:t>Spesialis teknologi informasi</a:t>
            </a:r>
            <a:endParaRPr lang="en-US" sz="40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173</TotalTime>
  <Words>769</Words>
  <Application>Microsoft Office PowerPoint</Application>
  <PresentationFormat>On-screen Show (4:3)</PresentationFormat>
  <Paragraphs>93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Concourse</vt:lpstr>
      <vt:lpstr>BRAINWARE  (KETERAMPILAN PENGGUNA) FUNGSI &amp; MANFAAT  TI</vt:lpstr>
      <vt:lpstr>BRAINWARE</vt:lpstr>
      <vt:lpstr>Spesialis teknologi informasi</vt:lpstr>
      <vt:lpstr>Spesialis teknologi informasi</vt:lpstr>
      <vt:lpstr>Spesialis teknologi informasi</vt:lpstr>
      <vt:lpstr>Spesialis teknologi informasi</vt:lpstr>
      <vt:lpstr>Spesialis teknologi informasi</vt:lpstr>
      <vt:lpstr>Spesialis teknologi informasi</vt:lpstr>
      <vt:lpstr>Spesialis teknologi informasi</vt:lpstr>
      <vt:lpstr>Fungsi Teknonlogi Informasi</vt:lpstr>
      <vt:lpstr>Fungsi Teknologi Informasi</vt:lpstr>
      <vt:lpstr>Fungsi Teknologi Informasi</vt:lpstr>
      <vt:lpstr>Fungsi Teknologi Informasi</vt:lpstr>
      <vt:lpstr>Manfaat IT</vt:lpstr>
      <vt:lpstr>MANFAAT TEKNOLOGI INFORMASI</vt:lpstr>
      <vt:lpstr>Manfaat IT</vt:lpstr>
      <vt:lpstr>Manfaat IT Untuk Bisnis dan Perusahaan</vt:lpstr>
      <vt:lpstr>Manfaat IT untuk Kehidupan Sehari Hari</vt:lpstr>
      <vt:lpstr>Adanya UU ITE</vt:lpstr>
      <vt:lpstr>PRINSIP TEKNOLOGI INFORMASI</vt:lpstr>
      <vt:lpstr>PRINSIP TEKNOLOGI INFORMASI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leknovi</dc:creator>
  <cp:lastModifiedBy>leknovi</cp:lastModifiedBy>
  <cp:revision>22</cp:revision>
  <dcterms:created xsi:type="dcterms:W3CDTF">2014-09-16T11:50:28Z</dcterms:created>
  <dcterms:modified xsi:type="dcterms:W3CDTF">2016-10-04T12:47:42Z</dcterms:modified>
</cp:coreProperties>
</file>