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0" r:id="rId9"/>
    <p:sldId id="269" r:id="rId10"/>
    <p:sldId id="261" r:id="rId11"/>
    <p:sldId id="262" r:id="rId12"/>
    <p:sldId id="270" r:id="rId13"/>
    <p:sldId id="272" r:id="rId14"/>
    <p:sldId id="281" r:id="rId15"/>
    <p:sldId id="282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7187-F10A-426E-B679-6D9EFF1FA36B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5926-5A27-43D1-9DD4-2F62FBF80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ketika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mengetik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mendengarkan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tanpa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menghentikan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pekerjaan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mengerjakan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kegiatan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roket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data yang</a:t>
            </a:r>
          </a:p>
          <a:p>
            <a:r>
              <a:rPr lang="en-US" dirty="0" err="1" smtClean="0"/>
              <a:t>sensitif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endParaRPr lang="en-US" dirty="0" smtClean="0"/>
          </a:p>
          <a:p>
            <a:r>
              <a:rPr lang="en-US" dirty="0" err="1" smtClean="0"/>
              <a:t>nuklir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byte=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8bit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Kilo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 (kb)=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1024 byte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Mega Byte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)=1024 Kilo Byte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Giga Byte (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1024 Mega Byte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)=1024 Giga Byte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Pico Byte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)=1024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</a:t>
            </a:r>
          </a:p>
          <a:p>
            <a:pPr rtl="0" eaLnBrk="1" fontAlgn="t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)=1024 Pico Byte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D011-4615-4CB7-8260-34217DF1BC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E3A97F-3896-43A5-92D7-9C88617E433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FF8CF5-8261-4CF9-AF71-04DCC4FE6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 KOMPUTER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55208" r="53734" b="28125"/>
          <a:stretch>
            <a:fillRect/>
          </a:stretch>
        </p:blipFill>
        <p:spPr bwMode="auto">
          <a:xfrm>
            <a:off x="2209800" y="1219200"/>
            <a:ext cx="5991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System (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ditanam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embedded system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automobile.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052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99616"/>
            <a:ext cx="4038599" cy="282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(Distributed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Terdistribusi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otonom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otonomi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data </a:t>
            </a:r>
            <a:r>
              <a:rPr lang="en-US" dirty="0" err="1" smtClean="0"/>
              <a:t>berjalan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 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: hardware, software </a:t>
            </a:r>
            <a:r>
              <a:rPr lang="en-US" dirty="0" err="1" smtClean="0"/>
              <a:t>dan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 </a:t>
            </a:r>
            <a:r>
              <a:rPr lang="en-US" dirty="0" err="1" smtClean="0"/>
              <a:t>definisi</a:t>
            </a:r>
            <a:r>
              <a:rPr lang="en-US" dirty="0" smtClean="0"/>
              <a:t> 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 internet 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028" t="33333" r="39678" b="15625"/>
          <a:stretch>
            <a:fillRect/>
          </a:stretch>
        </p:blipFill>
        <p:spPr bwMode="auto">
          <a:xfrm>
            <a:off x="2590800" y="990600"/>
            <a:ext cx="5638800" cy="30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(address &amp; value), </a:t>
            </a:r>
            <a:r>
              <a:rPr lang="en-US" dirty="0" err="1" smtClean="0"/>
              <a:t>Jenis</a:t>
            </a:r>
            <a:r>
              <a:rPr lang="en-US" dirty="0" smtClean="0"/>
              <a:t> data-text (</a:t>
            </a:r>
            <a:r>
              <a:rPr lang="en-US" dirty="0" err="1" smtClean="0"/>
              <a:t>huruf</a:t>
            </a:r>
            <a:r>
              <a:rPr lang="en-US" dirty="0" smtClean="0"/>
              <a:t>/ </a:t>
            </a:r>
            <a:r>
              <a:rPr lang="en-US" dirty="0" err="1" smtClean="0"/>
              <a:t>angka</a:t>
            </a:r>
            <a:r>
              <a:rPr lang="en-US" dirty="0" smtClean="0"/>
              <a:t>)=&gt; character-Symbol-</a:t>
            </a:r>
            <a:r>
              <a:rPr lang="en-US" dirty="0" err="1" smtClean="0"/>
              <a:t>Gambar</a:t>
            </a:r>
            <a:r>
              <a:rPr lang="en-US" dirty="0" smtClean="0"/>
              <a:t>-</a:t>
            </a:r>
            <a:r>
              <a:rPr lang="en-US" dirty="0" err="1" smtClean="0"/>
              <a:t>Suara</a:t>
            </a:r>
            <a:r>
              <a:rPr lang="en-US" dirty="0" smtClean="0"/>
              <a:t>-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Satuan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. </a:t>
            </a:r>
            <a:r>
              <a:rPr lang="en-US" dirty="0" err="1" smtClean="0"/>
              <a:t>Harddisk</a:t>
            </a:r>
            <a:r>
              <a:rPr lang="en-US" dirty="0" smtClean="0"/>
              <a:t>, </a:t>
            </a:r>
            <a:r>
              <a:rPr lang="en-US" dirty="0" err="1" smtClean="0"/>
              <a:t>Flasdisk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yang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byte, </a:t>
            </a:r>
            <a:r>
              <a:rPr lang="en-US" dirty="0" err="1" smtClean="0"/>
              <a:t>misalnya</a:t>
            </a:r>
            <a:r>
              <a:rPr lang="en-US" dirty="0" smtClean="0"/>
              <a:t> 120 Giga byte. </a:t>
            </a:r>
          </a:p>
          <a:p>
            <a:r>
              <a:rPr lang="en-US" dirty="0" err="1" smtClean="0"/>
              <a:t>Satuan</a:t>
            </a:r>
            <a:r>
              <a:rPr lang="en-US" dirty="0" smtClean="0"/>
              <a:t> data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 bit (</a:t>
            </a:r>
            <a:r>
              <a:rPr lang="en-US" i="1" dirty="0" smtClean="0"/>
              <a:t>binary digit</a:t>
            </a:r>
            <a:r>
              <a:rPr lang="en-US" dirty="0" smtClean="0"/>
              <a:t>) /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bit </a:t>
            </a:r>
            <a:r>
              <a:rPr lang="en-US" dirty="0" err="1" smtClean="0"/>
              <a:t>terdapat</a:t>
            </a:r>
            <a:r>
              <a:rPr lang="en-US" dirty="0" smtClean="0"/>
              <a:t> byte, kilobyte, megabyte, gigabyte, terabyte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petabyte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Kita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kilobit, megabit. </a:t>
            </a:r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transfer data, </a:t>
            </a:r>
            <a:r>
              <a:rPr lang="en-US" dirty="0" err="1" smtClean="0"/>
              <a:t>misalnya</a:t>
            </a:r>
            <a:r>
              <a:rPr lang="en-US" dirty="0" smtClean="0"/>
              <a:t> 100 mbps (</a:t>
            </a:r>
            <a:r>
              <a:rPr lang="en-US" i="1" dirty="0" smtClean="0"/>
              <a:t>megabit per second</a:t>
            </a:r>
            <a:r>
              <a:rPr lang="en-US" dirty="0" smtClean="0"/>
              <a:t>).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Satuan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Byte </a:t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. 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8 bit.</a:t>
            </a:r>
          </a:p>
          <a:p>
            <a:r>
              <a:rPr lang="en-US" dirty="0" smtClean="0"/>
              <a:t>Kilobyte</a:t>
            </a:r>
            <a:br>
              <a:rPr lang="en-US" dirty="0" smtClean="0"/>
            </a:br>
            <a:r>
              <a:rPr lang="en-US" dirty="0" smtClean="0"/>
              <a:t>Kilobyte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byte, </a:t>
            </a:r>
            <a:r>
              <a:rPr lang="en-US" dirty="0" err="1" smtClean="0"/>
              <a:t>dimana</a:t>
            </a:r>
            <a:r>
              <a:rPr lang="en-US" dirty="0" smtClean="0"/>
              <a:t> 1 kilobyte = 1024 byte. </a:t>
            </a:r>
            <a:r>
              <a:rPr lang="en-US" dirty="0" err="1" smtClean="0"/>
              <a:t>Satuan</a:t>
            </a:r>
            <a:r>
              <a:rPr lang="en-US" dirty="0" smtClean="0"/>
              <a:t> Kilobyte </a:t>
            </a:r>
            <a:r>
              <a:rPr lang="en-US" dirty="0" err="1" smtClean="0"/>
              <a:t>disingkat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KB.</a:t>
            </a:r>
          </a:p>
          <a:p>
            <a:r>
              <a:rPr lang="en-US" dirty="0" err="1" smtClean="0"/>
              <a:t>Selanjutnya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609600"/>
          <a:ext cx="769620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1"/>
                <a:gridCol w="3848101"/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3600" b="1" baseline="0" dirty="0" smtClean="0">
                          <a:latin typeface="Calibri" pitchFamily="34" charset="0"/>
                        </a:rPr>
                        <a:t> byte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8bit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Kilo</a:t>
                      </a:r>
                      <a:r>
                        <a:rPr lang="en-US" sz="3600" b="1" baseline="0" dirty="0" smtClean="0">
                          <a:latin typeface="Calibri" pitchFamily="34" charset="0"/>
                        </a:rPr>
                        <a:t> Byte (KB)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byte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Mega Byte (MB)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Kilo Byte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3600" b="1" baseline="0" dirty="0" smtClean="0">
                          <a:latin typeface="Calibri" pitchFamily="34" charset="0"/>
                        </a:rPr>
                        <a:t> Giga Byte (GB)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Mega Byte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3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Tera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Byte (TB)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Giga Byte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Petabyte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(PB)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</a:t>
                      </a:r>
                      <a:r>
                        <a:rPr lang="en-US" sz="3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Tera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Byte 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Exabyte (EB)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Petabyte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Zettabyte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(ZB)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Exabyte 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Yottabyte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(YB)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itchFamily="34" charset="0"/>
                        </a:rPr>
                        <a:t>1024 </a:t>
                      </a:r>
                      <a:r>
                        <a:rPr lang="en-US" sz="3600" b="1" dirty="0" err="1" smtClean="0">
                          <a:latin typeface="Calibri" pitchFamily="34" charset="0"/>
                        </a:rPr>
                        <a:t>Zettabyte</a:t>
                      </a:r>
                      <a:r>
                        <a:rPr lang="en-US" sz="3600" b="1" dirty="0" smtClean="0">
                          <a:latin typeface="Calibri" pitchFamily="34" charset="0"/>
                        </a:rPr>
                        <a:t> </a:t>
                      </a:r>
                      <a:endParaRPr lang="en-US" sz="3600" b="1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2048 byte = ……………..Kb</a:t>
            </a:r>
          </a:p>
          <a:p>
            <a:r>
              <a:rPr lang="en-US" smtClean="0"/>
              <a:t>2 Mb = …………………….byte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Jawab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2048 byte = ……………..Kb</a:t>
            </a:r>
          </a:p>
          <a:p>
            <a:r>
              <a:rPr lang="en-US" dirty="0" smtClean="0">
                <a:sym typeface="Wingdings" pitchFamily="2" charset="2"/>
              </a:rPr>
              <a:t>1 kilo byte =1024 byte</a:t>
            </a:r>
          </a:p>
          <a:p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err="1" smtClean="0">
                <a:sym typeface="Wingdings" pitchFamily="2" charset="2"/>
              </a:rPr>
              <a:t>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byte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kilo byte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pembagian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err="1" smtClean="0">
                <a:sym typeface="Wingdings" pitchFamily="2" charset="2"/>
              </a:rPr>
              <a:t>hasil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2048/1024 = 2 Kb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Jawab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 Mb = …………………….byte</a:t>
            </a:r>
          </a:p>
          <a:p>
            <a:r>
              <a:rPr lang="en-US" smtClean="0">
                <a:sym typeface="Wingdings" pitchFamily="2" charset="2"/>
              </a:rPr>
              <a:t>tentukan tinggkatan dari byte ke mega byte</a:t>
            </a:r>
          </a:p>
          <a:p>
            <a:r>
              <a:rPr lang="en-US" smtClean="0">
                <a:sym typeface="Wingdings" pitchFamily="2" charset="2"/>
              </a:rPr>
              <a:t>Byte Kilo byte  Mega Byte (tingkatan  menurun dari atas kebawah maka dilakukan perkalian, per tingkatan dikalikan 1024</a:t>
            </a:r>
          </a:p>
          <a:p>
            <a:r>
              <a:rPr lang="en-US" smtClean="0">
                <a:sym typeface="Wingdings" pitchFamily="2" charset="2"/>
              </a:rPr>
              <a:t> Hasil</a:t>
            </a:r>
          </a:p>
          <a:p>
            <a:r>
              <a:rPr lang="en-US" smtClean="0">
                <a:sym typeface="Wingdings" pitchFamily="2" charset="2"/>
              </a:rPr>
              <a:t>2 Mb = 2 x 1024= 2048 Kb</a:t>
            </a:r>
          </a:p>
          <a:p>
            <a:r>
              <a:rPr lang="en-US" smtClean="0">
                <a:sym typeface="Wingdings" pitchFamily="2" charset="2"/>
              </a:rPr>
              <a:t>2048 Kb = 2048 x 1024= 2.097.152byte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mencangkup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peranti</a:t>
            </a:r>
            <a:r>
              <a:rPr lang="en-US" dirty="0" smtClean="0"/>
              <a:t> </a:t>
            </a:r>
            <a:r>
              <a:rPr lang="en-US" dirty="0" err="1" smtClean="0"/>
              <a:t>periferal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agar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Soal 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gb</a:t>
            </a:r>
            <a:r>
              <a:rPr lang="en-US" dirty="0" smtClean="0"/>
              <a:t> = …………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0,3 kb = ……………...bit</a:t>
            </a:r>
          </a:p>
          <a:p>
            <a:r>
              <a:rPr lang="en-US" dirty="0" smtClean="0"/>
              <a:t>20048 bit = ……….Mb</a:t>
            </a:r>
          </a:p>
          <a:p>
            <a:r>
              <a:rPr lang="en-US" dirty="0" smtClean="0"/>
              <a:t>2  </a:t>
            </a:r>
            <a:r>
              <a:rPr lang="en-US" dirty="0" err="1" smtClean="0"/>
              <a:t>Pb</a:t>
            </a:r>
            <a:r>
              <a:rPr lang="en-US" dirty="0" smtClean="0"/>
              <a:t> =……………Mb</a:t>
            </a:r>
          </a:p>
          <a:p>
            <a:r>
              <a:rPr lang="en-US" dirty="0" smtClean="0"/>
              <a:t>1024pb + 3000345  </a:t>
            </a:r>
            <a:r>
              <a:rPr lang="en-US" dirty="0" err="1" smtClean="0"/>
              <a:t>tb</a:t>
            </a:r>
            <a:r>
              <a:rPr lang="en-US" dirty="0" smtClean="0"/>
              <a:t> = ………... EB</a:t>
            </a:r>
          </a:p>
          <a:p>
            <a:r>
              <a:rPr lang="en-US" dirty="0" smtClean="0"/>
              <a:t>3,2 kb + 2048 byte = …………….. Bit</a:t>
            </a:r>
          </a:p>
          <a:p>
            <a:r>
              <a:rPr lang="en-US" dirty="0" smtClean="0"/>
              <a:t>1024 kb – 2400000 bit =…………byte</a:t>
            </a:r>
          </a:p>
          <a:p>
            <a:r>
              <a:rPr lang="en-US" dirty="0" smtClean="0"/>
              <a:t>3,2 </a:t>
            </a:r>
            <a:r>
              <a:rPr lang="en-US" dirty="0" err="1" smtClean="0"/>
              <a:t>mb</a:t>
            </a:r>
            <a:r>
              <a:rPr lang="en-US" dirty="0" smtClean="0"/>
              <a:t> – 1024000 byte = ……….….. Kb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user </a:t>
            </a:r>
            <a:r>
              <a:rPr lang="en-US" dirty="0" err="1" smtClean="0"/>
              <a:t>dan</a:t>
            </a:r>
            <a:r>
              <a:rPr lang="en-US" dirty="0" smtClean="0"/>
              <a:t> single tasking</a:t>
            </a:r>
          </a:p>
          <a:p>
            <a:r>
              <a:rPr lang="en-US" dirty="0" smtClean="0"/>
              <a:t>Multiuser</a:t>
            </a:r>
          </a:p>
          <a:p>
            <a:r>
              <a:rPr lang="en-US" dirty="0" smtClean="0"/>
              <a:t>Multitasking</a:t>
            </a:r>
          </a:p>
          <a:p>
            <a:r>
              <a:rPr lang="en-US" dirty="0" smtClean="0"/>
              <a:t>Server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smtClean="0"/>
              <a:t>Real time</a:t>
            </a:r>
          </a:p>
          <a:p>
            <a:r>
              <a:rPr lang="en-US" dirty="0" smtClean="0"/>
              <a:t>Embedded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ditanam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user </a:t>
            </a:r>
            <a:r>
              <a:rPr lang="en-US" dirty="0" err="1" smtClean="0"/>
              <a:t>dan</a:t>
            </a:r>
            <a:r>
              <a:rPr lang="en-US" dirty="0" smtClean="0"/>
              <a:t> single 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single user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user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  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single tasking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single user </a:t>
            </a:r>
            <a:r>
              <a:rPr lang="en-US" dirty="0" err="1" smtClean="0"/>
              <a:t>dan</a:t>
            </a:r>
            <a:r>
              <a:rPr lang="en-US" dirty="0" smtClean="0"/>
              <a:t> single tasking </a:t>
            </a:r>
            <a:r>
              <a:rPr lang="en-US" dirty="0" err="1" smtClean="0"/>
              <a:t>adalah</a:t>
            </a:r>
            <a:r>
              <a:rPr lang="en-US" dirty="0" smtClean="0"/>
              <a:t> palm OS </a:t>
            </a:r>
            <a:r>
              <a:rPr lang="en-US" dirty="0" err="1" smtClean="0"/>
              <a:t>dan</a:t>
            </a:r>
            <a:r>
              <a:rPr lang="en-US" dirty="0" smtClean="0"/>
              <a:t> DOS yang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Multi-user</a:t>
            </a:r>
            <a:r>
              <a:rPr lang="en-US" dirty="0" smtClean="0"/>
              <a:t>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memperbolehkan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multiuser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mengijinkan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(</a:t>
            </a:r>
            <a:r>
              <a:rPr lang="en-US" i="1" dirty="0" smtClean="0"/>
              <a:t>resources sharing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terminal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Multitasking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(</a:t>
            </a:r>
            <a:r>
              <a:rPr lang="en-US" i="1" dirty="0" smtClean="0"/>
              <a:t>real time</a:t>
            </a:r>
            <a:r>
              <a:rPr lang="en-US" dirty="0" smtClean="0"/>
              <a:t>)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Istilah</a:t>
            </a:r>
            <a:r>
              <a:rPr lang="en-US" dirty="0" smtClean="0"/>
              <a:t> multi tasking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program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yang </a:t>
            </a:r>
            <a:r>
              <a:rPr lang="en-US" dirty="0" err="1" smtClean="0"/>
              <a:t>identik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multiprogramming.</a:t>
            </a:r>
          </a:p>
          <a:p>
            <a:r>
              <a:rPr lang="en-US" dirty="0" smtClean="0"/>
              <a:t>Windows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multitasking.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multiuser . Server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file, </a:t>
            </a:r>
            <a:r>
              <a:rPr lang="en-US" dirty="0" err="1" smtClean="0"/>
              <a:t>layanan</a:t>
            </a:r>
            <a:r>
              <a:rPr lang="en-US" dirty="0" smtClean="0"/>
              <a:t> print, </a:t>
            </a:r>
            <a:r>
              <a:rPr lang="en-US" dirty="0" err="1" smtClean="0"/>
              <a:t>layanan</a:t>
            </a:r>
            <a:r>
              <a:rPr lang="en-US" dirty="0" smtClean="0"/>
              <a:t> basis data </a:t>
            </a:r>
            <a:r>
              <a:rPr lang="en-US" dirty="0" err="1" smtClean="0"/>
              <a:t>untuk</a:t>
            </a:r>
            <a:r>
              <a:rPr lang="en-US" dirty="0" smtClean="0"/>
              <a:t> client. </a:t>
            </a:r>
          </a:p>
          <a:p>
            <a:r>
              <a:rPr lang="en-US" dirty="0" smtClean="0"/>
              <a:t>Server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program </a:t>
            </a:r>
            <a:r>
              <a:rPr lang="en-US" dirty="0" err="1" smtClean="0"/>
              <a:t>untuk</a:t>
            </a:r>
            <a:r>
              <a:rPr lang="en-US" dirty="0" smtClean="0"/>
              <a:t> client,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start-up </a:t>
            </a:r>
            <a:r>
              <a:rPr lang="en-US" dirty="0" err="1" smtClean="0"/>
              <a:t>sistem</a:t>
            </a:r>
            <a:r>
              <a:rPr lang="en-US" dirty="0" smtClean="0"/>
              <a:t> client,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client yang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server </a:t>
            </a:r>
            <a:r>
              <a:rPr lang="en-US" dirty="0" err="1" smtClean="0"/>
              <a:t>dibekali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RAM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operasinya</a:t>
            </a:r>
            <a:r>
              <a:rPr lang="en-US" dirty="0" smtClean="0"/>
              <a:t> pun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(Real-time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nyata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nyata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sv-SE" dirty="0" smtClean="0"/>
              <a:t>bisa mengakses CPU secara cepat ketika diperlukan. </a:t>
            </a:r>
          </a:p>
          <a:p>
            <a:r>
              <a:rPr lang="sv-SE" dirty="0" smtClean="0"/>
              <a:t>Sistem waktu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I/O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i="1" dirty="0" smtClean="0"/>
              <a:t>specific time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 (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ditanam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Embedded system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di-desain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Embedded system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hardware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PC, embedded system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runtime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i="1" dirty="0" smtClean="0"/>
              <a:t>real time </a:t>
            </a:r>
            <a:r>
              <a:rPr lang="en-US" dirty="0" err="1" smtClean="0"/>
              <a:t>karena</a:t>
            </a:r>
            <a:r>
              <a:rPr lang="en-US" dirty="0" smtClean="0"/>
              <a:t> embedded system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/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hardware.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861</Words>
  <Application>Microsoft Office PowerPoint</Application>
  <PresentationFormat>On-screen Show (4:3)</PresentationFormat>
  <Paragraphs>119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SISTEM KOMPUTER</vt:lpstr>
      <vt:lpstr>SISTEM KOMPUTER</vt:lpstr>
      <vt:lpstr>Jenis-jenis sistem komputer</vt:lpstr>
      <vt:lpstr>Single user dan single tasking</vt:lpstr>
      <vt:lpstr>Multi user</vt:lpstr>
      <vt:lpstr>Multitasking</vt:lpstr>
      <vt:lpstr>Server jaringan</vt:lpstr>
      <vt:lpstr>Sistem Waktu Nyata (Real-time system)</vt:lpstr>
      <vt:lpstr>Embedded System (sistem yang ditanam)</vt:lpstr>
      <vt:lpstr>Embedded System (sistem yang ditanam)</vt:lpstr>
      <vt:lpstr>Sistem Terdistribusi (Distributed system)</vt:lpstr>
      <vt:lpstr>Satuan data</vt:lpstr>
      <vt:lpstr>Satuan DATA</vt:lpstr>
      <vt:lpstr>Satuan data</vt:lpstr>
      <vt:lpstr>Satuan data</vt:lpstr>
      <vt:lpstr>Slide 16</vt:lpstr>
      <vt:lpstr>Contoh</vt:lpstr>
      <vt:lpstr>Jawab 1</vt:lpstr>
      <vt:lpstr>Jawab 2</vt:lpstr>
      <vt:lpstr>Soal Latihan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KOMPUTER</dc:title>
  <dc:creator>leknovi</dc:creator>
  <cp:lastModifiedBy>leknovi</cp:lastModifiedBy>
  <cp:revision>29</cp:revision>
  <dcterms:created xsi:type="dcterms:W3CDTF">2014-10-16T09:35:12Z</dcterms:created>
  <dcterms:modified xsi:type="dcterms:W3CDTF">2016-11-14T12:50:45Z</dcterms:modified>
</cp:coreProperties>
</file>