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79" r:id="rId8"/>
    <p:sldId id="262" r:id="rId9"/>
    <p:sldId id="263" r:id="rId10"/>
    <p:sldId id="265" r:id="rId11"/>
    <p:sldId id="264" r:id="rId12"/>
    <p:sldId id="266" r:id="rId13"/>
    <p:sldId id="268" r:id="rId14"/>
    <p:sldId id="267" r:id="rId15"/>
    <p:sldId id="269" r:id="rId16"/>
    <p:sldId id="270" r:id="rId17"/>
    <p:sldId id="271" r:id="rId18"/>
    <p:sldId id="272" r:id="rId19"/>
    <p:sldId id="273" r:id="rId20"/>
    <p:sldId id="274" r:id="rId21"/>
    <p:sldId id="295" r:id="rId22"/>
    <p:sldId id="296" r:id="rId23"/>
    <p:sldId id="29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15" autoAdjust="0"/>
  </p:normalViewPr>
  <p:slideViewPr>
    <p:cSldViewPr>
      <p:cViewPr varScale="1">
        <p:scale>
          <a:sx n="70" d="100"/>
          <a:sy n="70"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p:cNvSpPr>
            <a:spLocks noGrp="1" noChangeArrowheads="1"/>
          </p:cNvSpPr>
          <p:nvPr>
            <p:ph type="ftr" sz="quarter" idx="11"/>
          </p:nvPr>
        </p:nvSpPr>
        <p:spPr/>
        <p:txBody>
          <a:bodyPr/>
          <a:lstStyle>
            <a:lvl1pPr>
              <a:defRPr/>
            </a:lvl1pPr>
          </a:lstStyle>
          <a:p>
            <a:pPr>
              <a:defRPr/>
            </a:pPr>
            <a:endParaRPr lang="en-US"/>
          </a:p>
        </p:txBody>
      </p:sp>
      <p:sp>
        <p:nvSpPr>
          <p:cNvPr id="28" name="Rectangle 28"/>
          <p:cNvSpPr>
            <a:spLocks noGrp="1" noChangeArrowheads="1"/>
          </p:cNvSpPr>
          <p:nvPr>
            <p:ph type="sldNum" sz="quarter" idx="12"/>
          </p:nvPr>
        </p:nvSpPr>
        <p:spPr/>
        <p:txBody>
          <a:bodyPr/>
          <a:lstStyle>
            <a:lvl1pPr>
              <a:defRPr/>
            </a:lvl1pPr>
          </a:lstStyle>
          <a:p>
            <a:pPr>
              <a:defRPr/>
            </a:pPr>
            <a:fld id="{EFBA4051-0F79-4415-8168-DFC526FFB55C}" type="slidenum">
              <a:rPr lang="en-US"/>
              <a:pPr>
                <a:defRPr/>
              </a:pPr>
              <a:t>‹#›</a:t>
            </a:fld>
            <a:endParaRPr lang="en-US"/>
          </a:p>
        </p:txBody>
      </p:sp>
    </p:spTree>
    <p:extLst>
      <p:ext uri="{BB962C8B-B14F-4D97-AF65-F5344CB8AC3E}">
        <p14:creationId xmlns:p14="http://schemas.microsoft.com/office/powerpoint/2010/main" val="252867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5EEE2DA1-03D7-4B7D-AAA3-CEEE470255FE}"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6932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9D2F18A6-F623-4976-BA50-CB452F5686D6}"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11200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BAE1E535-C963-43CE-B752-A7D7904C49D9}"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9404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6C8F190E-57A4-4566-B97D-BCF88A73FE89}"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705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8635C7DD-0E7A-4CBE-8B30-87985E26BF1D}"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717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55ADEF86-251B-452D-89B4-D345A9AEDA1C}"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28495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27ECB1D6-6F19-46B7-B374-1AB369EC468F}"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1472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B6ADF2AD-6D28-4BE6-85B0-8651505F7E05}"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9077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D0F5B080-CA4A-4740-A915-EDDEC5A8F962}"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806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3A1FF7E4-AA15-4E89-8F9A-6320D339AE50}"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1341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15B10731-22F9-4403-9B24-48BB36C97C05}"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890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59B2C7F0-BAB1-4E94-9CE3-6C4BA83800BC}"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026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3FAA32BC-D02F-41E4-9D9F-88877BF978CD}" type="slidenum">
              <a:rPr lang="en-US"/>
              <a:pPr>
                <a:defRPr/>
              </a:pPr>
              <a:t>‹#›</a:t>
            </a:fld>
            <a:endParaRPr lang="en-US"/>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PROSES-PROSES PERANGKAT LUNAK</a:t>
            </a:r>
          </a:p>
        </p:txBody>
      </p:sp>
      <p:sp>
        <p:nvSpPr>
          <p:cNvPr id="2051" name="Rectangle 3"/>
          <p:cNvSpPr>
            <a:spLocks noGrp="1" noChangeArrowheads="1"/>
          </p:cNvSpPr>
          <p:nvPr>
            <p:ph type="subTitle" idx="1"/>
          </p:nvPr>
        </p:nvSpPr>
        <p:spPr>
          <a:xfrm>
            <a:off x="1981200" y="3810000"/>
            <a:ext cx="6400800" cy="2209800"/>
          </a:xfrm>
        </p:spPr>
        <p:txBody>
          <a:bodyPr/>
          <a:lstStyle/>
          <a:p>
            <a:pPr eaLnBrk="1" hangingPunct="1">
              <a:lnSpc>
                <a:spcPct val="90000"/>
              </a:lnSpc>
              <a:defRPr/>
            </a:pPr>
            <a:r>
              <a:rPr lang="en-US" b="1" dirty="0" smtClean="0"/>
              <a:t>THOHA NURHADIYAN</a:t>
            </a:r>
          </a:p>
          <a:p>
            <a:pPr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3800" smtClean="0"/>
              <a:t>Gambar model Pengembangan Evolusioner</a:t>
            </a:r>
          </a:p>
        </p:txBody>
      </p:sp>
      <p:pic>
        <p:nvPicPr>
          <p:cNvPr id="12291" name="Picture 4"/>
          <p:cNvPicPr>
            <a:picLocks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828800"/>
            <a:ext cx="7010400" cy="41910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3800" smtClean="0">
                <a:sym typeface="Wingdings" pitchFamily="2" charset="2"/>
              </a:rPr>
              <a:t>Ada 2 jenis pengembangan evolusioner :</a:t>
            </a:r>
          </a:p>
        </p:txBody>
      </p:sp>
      <p:sp>
        <p:nvSpPr>
          <p:cNvPr id="14339"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a:defRPr/>
            </a:pPr>
            <a:r>
              <a:rPr lang="en-US" sz="2800" smtClean="0"/>
              <a:t>Pengembangan Eksplotari </a:t>
            </a:r>
            <a:r>
              <a:rPr lang="en-US" sz="2800" smtClean="0">
                <a:sym typeface="Wingdings" pitchFamily="2" charset="2"/>
              </a:rPr>
              <a:t> Tujuan proses ini adalah bekerja dengan pelanggan untuk menyelidiki persyaratan mereka dan mengirimkan sistem akhir. Harusnya diawali dengan kebutuhan yang sudah dimengerti.</a:t>
            </a:r>
          </a:p>
          <a:p>
            <a:pPr marL="609600" indent="-609600" eaLnBrk="1" hangingPunct="1">
              <a:lnSpc>
                <a:spcPct val="90000"/>
              </a:lnSpc>
              <a:buFont typeface="Wingdings" pitchFamily="2" charset="2"/>
              <a:buAutoNum type="arabicPeriod"/>
              <a:defRPr/>
            </a:pPr>
            <a:endParaRPr lang="en-US" sz="2800" smtClean="0">
              <a:sym typeface="Wingdings" pitchFamily="2" charset="2"/>
            </a:endParaRPr>
          </a:p>
          <a:p>
            <a:pPr marL="609600" indent="-609600" eaLnBrk="1" hangingPunct="1">
              <a:lnSpc>
                <a:spcPct val="90000"/>
              </a:lnSpc>
              <a:buFont typeface="Wingdings" pitchFamily="2" charset="2"/>
              <a:buAutoNum type="arabicPeriod"/>
              <a:defRPr/>
            </a:pPr>
            <a:r>
              <a:rPr lang="en-US" sz="2800" smtClean="0">
                <a:sym typeface="Wingdings" pitchFamily="2" charset="2"/>
              </a:rPr>
              <a:t>Prototipe yang dapat dibuang </a:t>
            </a:r>
            <a:r>
              <a:rPr lang="en-US" sz="2800" i="1" smtClean="0">
                <a:sym typeface="Wingdings" pitchFamily="2" charset="2"/>
              </a:rPr>
              <a:t>(throw-away) </a:t>
            </a:r>
            <a:r>
              <a:rPr lang="en-US" sz="2800" smtClean="0">
                <a:sym typeface="Wingdings" pitchFamily="2" charset="2"/>
              </a:rPr>
              <a:t> Berkonsentrasi pada eksperimen, dengan persyaratan pelanggan yang tidak dipahami dengan baik.</a:t>
            </a:r>
          </a:p>
          <a:p>
            <a:pPr marL="609600" indent="-609600" eaLnBrk="1" hangingPunct="1">
              <a:lnSpc>
                <a:spcPct val="90000"/>
              </a:lnSpc>
              <a:defRPr/>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3800" smtClean="0"/>
              <a:t>Kelebihan model Pengembangan Evolusioner</a:t>
            </a:r>
          </a:p>
        </p:txBody>
      </p:sp>
      <p:sp>
        <p:nvSpPr>
          <p:cNvPr id="17411" name="Rectangle 3"/>
          <p:cNvSpPr>
            <a:spLocks noGrp="1" noChangeArrowheads="1"/>
          </p:cNvSpPr>
          <p:nvPr>
            <p:ph type="body" idx="1"/>
          </p:nvPr>
        </p:nvSpPr>
        <p:spPr>
          <a:xfrm>
            <a:off x="457200" y="1600200"/>
            <a:ext cx="8229600" cy="4953000"/>
          </a:xfrm>
        </p:spPr>
        <p:txBody>
          <a:bodyPr/>
          <a:lstStyle/>
          <a:p>
            <a:pPr eaLnBrk="1" hangingPunct="1">
              <a:defRPr/>
            </a:pPr>
            <a:r>
              <a:rPr lang="en-US" smtClean="0"/>
              <a:t>Lebih efektif dari pendekatan air terjun dalam menghasilkan sistem yang memenuhi kebutuhan langsung dari pelanggan.</a:t>
            </a:r>
          </a:p>
          <a:p>
            <a:pPr eaLnBrk="1" hangingPunct="1">
              <a:buFont typeface="Wingdings" pitchFamily="2" charset="2"/>
              <a:buNone/>
              <a:defRPr/>
            </a:pPr>
            <a:endParaRPr lang="en-US" smtClean="0"/>
          </a:p>
          <a:p>
            <a:pPr eaLnBrk="1" hangingPunct="1">
              <a:defRPr/>
            </a:pPr>
            <a:r>
              <a:rPr lang="en-US" smtClean="0"/>
              <a:t>Sementara user mendapat pemahaman yang lebih baik dari masalah mereka, sistem perangkat lunak dapat merefleksikannya.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defRPr/>
            </a:pPr>
            <a:r>
              <a:rPr lang="en-US" sz="3800" smtClean="0"/>
              <a:t>C. Model Pengembangan Sistem  </a:t>
            </a:r>
            <a:br>
              <a:rPr lang="en-US" sz="3800" smtClean="0"/>
            </a:br>
            <a:r>
              <a:rPr lang="en-US" sz="3800" smtClean="0"/>
              <a:t>    Formal</a:t>
            </a:r>
          </a:p>
        </p:txBody>
      </p:sp>
      <p:sp>
        <p:nvSpPr>
          <p:cNvPr id="19459" name="Rectangle 3"/>
          <p:cNvSpPr>
            <a:spLocks noGrp="1" noChangeArrowheads="1"/>
          </p:cNvSpPr>
          <p:nvPr>
            <p:ph type="body" sz="half" idx="1"/>
          </p:nvPr>
        </p:nvSpPr>
        <p:spPr>
          <a:xfrm>
            <a:off x="457200" y="1600200"/>
            <a:ext cx="8305800" cy="1828800"/>
          </a:xfrm>
        </p:spPr>
        <p:txBody>
          <a:bodyPr/>
          <a:lstStyle/>
          <a:p>
            <a:pPr eaLnBrk="1" hangingPunct="1">
              <a:defRPr/>
            </a:pPr>
            <a:r>
              <a:rPr lang="en-US" sz="2800" smtClean="0"/>
              <a:t>Proses pengembangan Perangkat Lunak didasarkan pada transformasi matematis dari spesifikasi sistem menjadi program yang dapat dijalankan.</a:t>
            </a:r>
          </a:p>
        </p:txBody>
      </p:sp>
      <p:pic>
        <p:nvPicPr>
          <p:cNvPr id="15364"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85800" y="3962400"/>
            <a:ext cx="8001000" cy="788988"/>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3800" smtClean="0"/>
              <a:t>Masalah pada model Pengembangan Evolusioner</a:t>
            </a:r>
          </a:p>
        </p:txBody>
      </p:sp>
      <p:sp>
        <p:nvSpPr>
          <p:cNvPr id="18435" name="Rectangle 3"/>
          <p:cNvSpPr>
            <a:spLocks noGrp="1" noChangeArrowheads="1"/>
          </p:cNvSpPr>
          <p:nvPr>
            <p:ph type="body" idx="1"/>
          </p:nvPr>
        </p:nvSpPr>
        <p:spPr/>
        <p:txBody>
          <a:bodyPr/>
          <a:lstStyle/>
          <a:p>
            <a:pPr eaLnBrk="1" hangingPunct="1">
              <a:lnSpc>
                <a:spcPct val="80000"/>
              </a:lnSpc>
              <a:defRPr/>
            </a:pPr>
            <a:r>
              <a:rPr lang="en-US" sz="2800" smtClean="0"/>
              <a:t>Kurangnya visibilitas proses </a:t>
            </a:r>
            <a:r>
              <a:rPr lang="en-US" sz="2800" smtClean="0">
                <a:sym typeface="Wingdings" pitchFamily="2" charset="2"/>
              </a:rPr>
              <a:t> Jika sistem dikembangkan dengan cepat, tidaklah efektif dari segi biaya jika dihasilkan dokumen yang merefleksikan setiap versi sistem.</a:t>
            </a:r>
          </a:p>
          <a:p>
            <a:pPr eaLnBrk="1" hangingPunct="1">
              <a:lnSpc>
                <a:spcPct val="80000"/>
              </a:lnSpc>
              <a:defRPr/>
            </a:pPr>
            <a:endParaRPr lang="en-US" sz="2800" smtClean="0">
              <a:sym typeface="Wingdings" pitchFamily="2" charset="2"/>
            </a:endParaRPr>
          </a:p>
          <a:p>
            <a:pPr eaLnBrk="1" hangingPunct="1">
              <a:lnSpc>
                <a:spcPct val="80000"/>
              </a:lnSpc>
              <a:defRPr/>
            </a:pPr>
            <a:r>
              <a:rPr lang="en-US" sz="2800" smtClean="0">
                <a:sym typeface="Wingdings" pitchFamily="2" charset="2"/>
              </a:rPr>
              <a:t>Sistem seringkali memiliki struktur yang buruk  Perubahan yang terus-menerus cenderung merusak struktur perangkat lunak. Penyesuaian perubahan menjadi kian sulit dan mahal.</a:t>
            </a:r>
          </a:p>
          <a:p>
            <a:pPr eaLnBrk="1" hangingPunct="1">
              <a:lnSpc>
                <a:spcPct val="80000"/>
              </a:lnSpc>
              <a:defRPr/>
            </a:pPr>
            <a:endParaRPr lang="en-US" sz="2800" smtClean="0"/>
          </a:p>
          <a:p>
            <a:pPr eaLnBrk="1" hangingPunct="1">
              <a:lnSpc>
                <a:spcPct val="80000"/>
              </a:lnSpc>
              <a:defRPr/>
            </a:pPr>
            <a:r>
              <a:rPr lang="en-US" sz="2800" smtClean="0"/>
              <a:t>Membutuhkan kemampuan khusus.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3800" smtClean="0"/>
              <a:t>Masalah dalam Pengembangan Metode Formal</a:t>
            </a:r>
          </a:p>
        </p:txBody>
      </p:sp>
      <p:sp>
        <p:nvSpPr>
          <p:cNvPr id="23555" name="Rectangle 3"/>
          <p:cNvSpPr>
            <a:spLocks noGrp="1" noChangeArrowheads="1"/>
          </p:cNvSpPr>
          <p:nvPr>
            <p:ph type="body" idx="1"/>
          </p:nvPr>
        </p:nvSpPr>
        <p:spPr/>
        <p:txBody>
          <a:bodyPr/>
          <a:lstStyle/>
          <a:p>
            <a:pPr eaLnBrk="1" hangingPunct="1">
              <a:defRPr/>
            </a:pPr>
            <a:r>
              <a:rPr lang="en-US" smtClean="0"/>
              <a:t>Memerlukan keahlian khusus dan pelatihan untuk mengaplikasikannya</a:t>
            </a:r>
          </a:p>
          <a:p>
            <a:pPr eaLnBrk="1" hangingPunct="1">
              <a:buFont typeface="Wingdings" pitchFamily="2" charset="2"/>
              <a:buNone/>
              <a:defRPr/>
            </a:pPr>
            <a:endParaRPr lang="en-US" smtClean="0"/>
          </a:p>
          <a:p>
            <a:pPr eaLnBrk="1" hangingPunct="1">
              <a:defRPr/>
            </a:pPr>
            <a:r>
              <a:rPr lang="en-US" smtClean="0"/>
              <a:t>Untuk sebagian besar sistem, metode ini tidak memberikan keuntungan  biaya atau kualitas yang signifikan dibandingkan dengan pendekatan yang lain.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defRPr/>
            </a:pPr>
            <a:r>
              <a:rPr lang="en-US" sz="3800" smtClean="0"/>
              <a:t>D. Model Pengembangan Berorientasi  </a:t>
            </a:r>
            <a:br>
              <a:rPr lang="en-US" sz="3800" smtClean="0"/>
            </a:br>
            <a:r>
              <a:rPr lang="en-US" sz="3800" smtClean="0"/>
              <a:t>    Pemakaian Ulang </a:t>
            </a:r>
            <a:r>
              <a:rPr lang="en-US" sz="3800" i="1" smtClean="0"/>
              <a:t>(Re-Usable)</a:t>
            </a:r>
            <a:endParaRPr lang="en-US" sz="3800" smtClean="0"/>
          </a:p>
        </p:txBody>
      </p:sp>
      <p:sp>
        <p:nvSpPr>
          <p:cNvPr id="24579" name="Rectangle 3"/>
          <p:cNvSpPr>
            <a:spLocks noGrp="1" noChangeArrowheads="1"/>
          </p:cNvSpPr>
          <p:nvPr>
            <p:ph type="body" idx="1"/>
          </p:nvPr>
        </p:nvSpPr>
        <p:spPr>
          <a:xfrm>
            <a:off x="457200" y="1600200"/>
            <a:ext cx="8229600" cy="4876800"/>
          </a:xfrm>
        </p:spPr>
        <p:txBody>
          <a:bodyPr/>
          <a:lstStyle/>
          <a:p>
            <a:pPr eaLnBrk="1" hangingPunct="1">
              <a:lnSpc>
                <a:spcPct val="90000"/>
              </a:lnSpc>
              <a:defRPr/>
            </a:pPr>
            <a:r>
              <a:rPr lang="en-US" sz="2800" smtClean="0"/>
              <a:t>Bergantung pada sejumlah besar komponen perangkat lunak yang dapat dipakai ulang, yang bisa didapat, dan berapa kerangka kerja integrasi untuk komponen-komponen ini.</a:t>
            </a:r>
          </a:p>
          <a:p>
            <a:pPr eaLnBrk="1" hangingPunct="1">
              <a:lnSpc>
                <a:spcPct val="90000"/>
              </a:lnSpc>
              <a:defRPr/>
            </a:pPr>
            <a:endParaRPr lang="en-US" sz="2800" smtClean="0"/>
          </a:p>
          <a:p>
            <a:pPr eaLnBrk="1" hangingPunct="1">
              <a:lnSpc>
                <a:spcPct val="90000"/>
              </a:lnSpc>
              <a:defRPr/>
            </a:pPr>
            <a:r>
              <a:rPr lang="en-US" sz="2800" smtClean="0"/>
              <a:t>Komponen-komponen ini dapat juga sistem yang disebut COTS </a:t>
            </a:r>
            <a:r>
              <a:rPr lang="en-US" sz="2800" i="1" smtClean="0"/>
              <a:t>(Commercial Off-The-Shelf Systems/</a:t>
            </a:r>
            <a:r>
              <a:rPr lang="en-US" sz="2800" smtClean="0"/>
              <a:t>Sistem Siap Beli Komersial) yang dapat digunakan untuk memberikan fungsionalitas khusus seperti format teks, perhitungan numerik,dll.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3000" b="1" smtClean="0"/>
              <a:t>Gambar Model Pengembangan Berorientasi  </a:t>
            </a:r>
            <a:br>
              <a:rPr lang="en-US" sz="3000" b="1" smtClean="0"/>
            </a:br>
            <a:r>
              <a:rPr lang="en-US" sz="3000" b="1" smtClean="0"/>
              <a:t>    Pemakaian Ulang </a:t>
            </a:r>
            <a:r>
              <a:rPr lang="en-US" sz="3000" b="1" i="1" smtClean="0"/>
              <a:t>(Re-Usable)</a:t>
            </a:r>
            <a:r>
              <a:rPr lang="en-US" sz="3000" b="1" smtClean="0"/>
              <a:t> </a:t>
            </a:r>
          </a:p>
        </p:txBody>
      </p:sp>
      <p:pic>
        <p:nvPicPr>
          <p:cNvPr id="19459"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2667000"/>
            <a:ext cx="8077200" cy="187325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788987"/>
          </a:xfrm>
        </p:spPr>
        <p:txBody>
          <a:bodyPr/>
          <a:lstStyle/>
          <a:p>
            <a:pPr eaLnBrk="1" hangingPunct="1">
              <a:defRPr/>
            </a:pPr>
            <a:r>
              <a:rPr lang="en-US" smtClean="0"/>
              <a:t>Tahap-tahap </a:t>
            </a:r>
            <a:r>
              <a:rPr lang="en-US" i="1" smtClean="0"/>
              <a:t>Re-Usable</a:t>
            </a:r>
            <a:endParaRPr lang="en-US" smtClean="0"/>
          </a:p>
        </p:txBody>
      </p:sp>
      <p:sp>
        <p:nvSpPr>
          <p:cNvPr id="27651" name="Rectangle 3"/>
          <p:cNvSpPr>
            <a:spLocks noGrp="1" noChangeArrowheads="1"/>
          </p:cNvSpPr>
          <p:nvPr>
            <p:ph type="body" idx="1"/>
          </p:nvPr>
        </p:nvSpPr>
        <p:spPr>
          <a:xfrm>
            <a:off x="457200" y="1295400"/>
            <a:ext cx="8229600" cy="5181600"/>
          </a:xfrm>
        </p:spPr>
        <p:txBody>
          <a:bodyPr/>
          <a:lstStyle/>
          <a:p>
            <a:pPr marL="609600" indent="-609600" eaLnBrk="1" hangingPunct="1">
              <a:lnSpc>
                <a:spcPct val="90000"/>
              </a:lnSpc>
              <a:buFont typeface="Wingdings" pitchFamily="2" charset="2"/>
              <a:buAutoNum type="arabicPeriod"/>
              <a:defRPr/>
            </a:pPr>
            <a:r>
              <a:rPr lang="en-US" sz="2400" smtClean="0"/>
              <a:t>Analisis Komponen </a:t>
            </a:r>
            <a:r>
              <a:rPr lang="en-US" sz="2400" smtClean="0">
                <a:sym typeface="Wingdings" pitchFamily="2" charset="2"/>
              </a:rPr>
              <a:t> Spesifikasi persyaratan telah diketahui, komponen2 untuk implementasi spesifikasi tersebut akan dicari. Biasanya, tidak ada kesesuaian yang tepat dan komponen yang dapat dipakai hanya memberikan sebagian dari fungsionaliyas yang dibutuhkan.</a:t>
            </a:r>
          </a:p>
          <a:p>
            <a:pPr marL="609600" indent="-609600" eaLnBrk="1" hangingPunct="1">
              <a:lnSpc>
                <a:spcPct val="90000"/>
              </a:lnSpc>
              <a:buFont typeface="Wingdings" pitchFamily="2" charset="2"/>
              <a:buAutoNum type="arabicPeriod"/>
              <a:defRPr/>
            </a:pPr>
            <a:endParaRPr lang="en-US" sz="2400" smtClean="0">
              <a:sym typeface="Wingdings" pitchFamily="2" charset="2"/>
            </a:endParaRPr>
          </a:p>
          <a:p>
            <a:pPr marL="609600" indent="-609600" eaLnBrk="1" hangingPunct="1">
              <a:lnSpc>
                <a:spcPct val="90000"/>
              </a:lnSpc>
              <a:buFont typeface="Wingdings" pitchFamily="2" charset="2"/>
              <a:buAutoNum type="arabicPeriod"/>
              <a:defRPr/>
            </a:pPr>
            <a:r>
              <a:rPr lang="en-US" sz="2400" smtClean="0">
                <a:sym typeface="Wingdings" pitchFamily="2" charset="2"/>
              </a:rPr>
              <a:t>Modifikasi Persyaratan  Persyaratan dianalisis menggunakan informasi tentang komponen yang didapat, kemudian dimodifikasi untuk merefleksikan komponen yang ada. Jika modifikasi tidak mungkin dilakukan, maka kegiatan analisis komponen bisa diulang untuk mencari solusi alternatif.</a:t>
            </a:r>
            <a:endParaRPr 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381000"/>
            <a:ext cx="8229600" cy="6248400"/>
          </a:xfrm>
        </p:spPr>
        <p:txBody>
          <a:bodyPr/>
          <a:lstStyle/>
          <a:p>
            <a:pPr marL="609600" indent="-609600" eaLnBrk="1" hangingPunct="1">
              <a:buFont typeface="Wingdings" pitchFamily="2" charset="2"/>
              <a:buAutoNum type="arabicPeriod" startAt="3"/>
              <a:defRPr/>
            </a:pPr>
            <a:r>
              <a:rPr lang="en-US" smtClean="0">
                <a:sym typeface="Wingdings" pitchFamily="2" charset="2"/>
              </a:rPr>
              <a:t>Perancangan sistem dengan pemakaian ulang  Kerangka kerja sistem dirancang, atau kerangka kerja yang telah ada dipakai ulang. </a:t>
            </a:r>
          </a:p>
          <a:p>
            <a:pPr marL="609600" indent="-609600" eaLnBrk="1" hangingPunct="1">
              <a:buFont typeface="Wingdings" pitchFamily="2" charset="2"/>
              <a:buAutoNum type="arabicPeriod" startAt="3"/>
              <a:defRPr/>
            </a:pPr>
            <a:endParaRPr lang="en-US" smtClean="0">
              <a:sym typeface="Wingdings" pitchFamily="2" charset="2"/>
            </a:endParaRPr>
          </a:p>
          <a:p>
            <a:pPr marL="609600" indent="-609600" eaLnBrk="1" hangingPunct="1">
              <a:buFont typeface="Wingdings" pitchFamily="2" charset="2"/>
              <a:buAutoNum type="arabicPeriod" startAt="3"/>
              <a:defRPr/>
            </a:pPr>
            <a:r>
              <a:rPr lang="en-US" smtClean="0">
                <a:sym typeface="Wingdings" pitchFamily="2" charset="2"/>
              </a:rPr>
              <a:t>Pengembangan dan Integrasi  Perangkat Lunak yang tidak dapat dibeli akan dikembangkan dan komponen dan sistem COTS diintegrasikan untuk membantu sistem.</a:t>
            </a:r>
          </a:p>
          <a:p>
            <a:pPr marL="609600" indent="-609600" eaLnBrk="1" hangingPunct="1">
              <a:buFont typeface="Wingdings" pitchFamily="2" charset="2"/>
              <a:buAutoNum type="arabicPeriod" startAt="3"/>
              <a:defRPr/>
            </a:pPr>
            <a:endParaRPr lang="en-US" smtClean="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PROSES PERANGKAT LUNAK</a:t>
            </a:r>
          </a:p>
        </p:txBody>
      </p:sp>
      <p:sp>
        <p:nvSpPr>
          <p:cNvPr id="6147" name="Rectangle 3"/>
          <p:cNvSpPr>
            <a:spLocks noGrp="1" noChangeArrowheads="1"/>
          </p:cNvSpPr>
          <p:nvPr>
            <p:ph type="body" idx="1"/>
          </p:nvPr>
        </p:nvSpPr>
        <p:spPr>
          <a:xfrm>
            <a:off x="457200" y="1600200"/>
            <a:ext cx="8229600" cy="5029200"/>
          </a:xfrm>
        </p:spPr>
        <p:txBody>
          <a:bodyPr/>
          <a:lstStyle/>
          <a:p>
            <a:pPr marL="609600" indent="-609600" eaLnBrk="1" hangingPunct="1">
              <a:lnSpc>
                <a:spcPct val="90000"/>
              </a:lnSpc>
              <a:defRPr/>
            </a:pPr>
            <a:r>
              <a:rPr lang="en-US" sz="2400" smtClean="0"/>
              <a:t>Serangkaian kegiatan dan hasil yang berhubungan dengannya, yang menuju pada dihasilkannya produk perangkat lunak. </a:t>
            </a:r>
          </a:p>
          <a:p>
            <a:pPr marL="609600" indent="-609600" eaLnBrk="1" hangingPunct="1">
              <a:lnSpc>
                <a:spcPct val="90000"/>
              </a:lnSpc>
              <a:defRPr/>
            </a:pPr>
            <a:r>
              <a:rPr lang="en-US" sz="2400" smtClean="0"/>
              <a:t>Kegiatan-kegiatan mendasar yg umum bagi semua proses Perangkat Lunak :</a:t>
            </a:r>
          </a:p>
          <a:p>
            <a:pPr marL="990600" lvl="1" indent="-533400" eaLnBrk="1" hangingPunct="1">
              <a:lnSpc>
                <a:spcPct val="90000"/>
              </a:lnSpc>
              <a:buFont typeface="Wingdings" pitchFamily="2" charset="2"/>
              <a:buAutoNum type="arabicPeriod"/>
              <a:defRPr/>
            </a:pPr>
            <a:r>
              <a:rPr lang="en-US" sz="2000" smtClean="0"/>
              <a:t>Spesifikikasi Perangkat Lunak </a:t>
            </a:r>
            <a:r>
              <a:rPr lang="en-US" sz="2000" smtClean="0">
                <a:sym typeface="Wingdings" pitchFamily="2" charset="2"/>
              </a:rPr>
              <a:t> Fungsionalitas perangkat lunak dan batasan kemampuan operasinya harus didefinisikan.</a:t>
            </a:r>
          </a:p>
          <a:p>
            <a:pPr marL="990600" lvl="1" indent="-533400" eaLnBrk="1" hangingPunct="1">
              <a:lnSpc>
                <a:spcPct val="90000"/>
              </a:lnSpc>
              <a:buFont typeface="Wingdings" pitchFamily="2" charset="2"/>
              <a:buAutoNum type="arabicPeriod"/>
              <a:defRPr/>
            </a:pPr>
            <a:r>
              <a:rPr lang="en-US" sz="2000" smtClean="0"/>
              <a:t>Pengembangan (Perancangan dan Implementasi) Perangkat Lunak </a:t>
            </a:r>
            <a:r>
              <a:rPr lang="en-US" sz="2000" smtClean="0">
                <a:sym typeface="Wingdings" pitchFamily="2" charset="2"/>
              </a:rPr>
              <a:t> Perangkat lunak yang memenuhi spesifikasi harus di produksi</a:t>
            </a:r>
          </a:p>
          <a:p>
            <a:pPr marL="990600" lvl="1" indent="-533400" eaLnBrk="1" hangingPunct="1">
              <a:lnSpc>
                <a:spcPct val="90000"/>
              </a:lnSpc>
              <a:buFont typeface="Wingdings" pitchFamily="2" charset="2"/>
              <a:buAutoNum type="arabicPeriod"/>
              <a:defRPr/>
            </a:pPr>
            <a:r>
              <a:rPr lang="en-US" sz="2000" smtClean="0">
                <a:sym typeface="Wingdings" pitchFamily="2" charset="2"/>
              </a:rPr>
              <a:t>Validasi Perangkat Lunak  Perangkat lunak harus divalidasi untuk menjamin bahwa perangkat lunak bekerja sesuai dengan apa yang diinginkan oleh pelanggan.</a:t>
            </a:r>
          </a:p>
          <a:p>
            <a:pPr marL="990600" lvl="1" indent="-533400" eaLnBrk="1" hangingPunct="1">
              <a:lnSpc>
                <a:spcPct val="90000"/>
              </a:lnSpc>
              <a:buFont typeface="Wingdings" pitchFamily="2" charset="2"/>
              <a:buAutoNum type="arabicPeriod"/>
              <a:defRPr/>
            </a:pPr>
            <a:r>
              <a:rPr lang="en-US" sz="2000" smtClean="0"/>
              <a:t>Evolusi Perangkat Lunak </a:t>
            </a:r>
            <a:r>
              <a:rPr lang="en-US" sz="2000" smtClean="0">
                <a:sym typeface="Wingdings" pitchFamily="2" charset="2"/>
              </a:rPr>
              <a:t> Perangkat lunak harus berkembang untuk memenuhi kebutuhan pelanggan.</a:t>
            </a:r>
            <a:endParaRPr lang="en-US"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Keuntungan Model </a:t>
            </a:r>
            <a:r>
              <a:rPr lang="en-US" i="1" smtClean="0"/>
              <a:t>Re-Usable</a:t>
            </a:r>
            <a:endParaRPr lang="en-US" smtClean="0"/>
          </a:p>
        </p:txBody>
      </p:sp>
      <p:sp>
        <p:nvSpPr>
          <p:cNvPr id="29699" name="Rectangle 3"/>
          <p:cNvSpPr>
            <a:spLocks noGrp="1" noChangeArrowheads="1"/>
          </p:cNvSpPr>
          <p:nvPr>
            <p:ph type="body" idx="1"/>
          </p:nvPr>
        </p:nvSpPr>
        <p:spPr/>
        <p:txBody>
          <a:bodyPr/>
          <a:lstStyle/>
          <a:p>
            <a:pPr eaLnBrk="1" hangingPunct="1">
              <a:defRPr/>
            </a:pPr>
            <a:r>
              <a:rPr lang="en-US" smtClean="0"/>
              <a:t>Mengurangi besarnya perangkat lunak yang akan dikembangkan </a:t>
            </a:r>
          </a:p>
          <a:p>
            <a:pPr eaLnBrk="1" hangingPunct="1">
              <a:defRPr/>
            </a:pPr>
            <a:r>
              <a:rPr lang="en-US" smtClean="0"/>
              <a:t>Memperkecil biaya dan resiko</a:t>
            </a:r>
          </a:p>
          <a:p>
            <a:pPr eaLnBrk="1" hangingPunct="1">
              <a:defRPr/>
            </a:pPr>
            <a:r>
              <a:rPr lang="en-US" smtClean="0"/>
              <a:t>Memungkinkan penyelesaian perangkat lunak dengan cepat</a:t>
            </a:r>
          </a:p>
          <a:p>
            <a:pPr eaLnBrk="1" hangingPunct="1">
              <a:buFont typeface="Wingdings" pitchFamily="2" charset="2"/>
              <a:buNone/>
              <a:defRPr/>
            </a:pPr>
            <a:endParaRPr lang="en-US" smtClean="0"/>
          </a:p>
          <a:p>
            <a:pPr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sz="3800" smtClean="0"/>
              <a:t>Masalah2 yg ada pada Prototype Model :</a:t>
            </a:r>
          </a:p>
        </p:txBody>
      </p:sp>
      <p:sp>
        <p:nvSpPr>
          <p:cNvPr id="59395" name="Rectangle 3"/>
          <p:cNvSpPr>
            <a:spLocks noGrp="1" noChangeArrowheads="1"/>
          </p:cNvSpPr>
          <p:nvPr>
            <p:ph type="body" idx="1"/>
          </p:nvPr>
        </p:nvSpPr>
        <p:spPr>
          <a:xfrm>
            <a:off x="457200" y="1600200"/>
            <a:ext cx="8229600" cy="5029200"/>
          </a:xfrm>
        </p:spPr>
        <p:txBody>
          <a:bodyPr/>
          <a:lstStyle/>
          <a:p>
            <a:pPr marL="609600" indent="-609600" eaLnBrk="1" hangingPunct="1">
              <a:lnSpc>
                <a:spcPct val="90000"/>
              </a:lnSpc>
              <a:buFont typeface="Wingdings" pitchFamily="2" charset="2"/>
              <a:buAutoNum type="arabicPeriod"/>
              <a:defRPr/>
            </a:pPr>
            <a:r>
              <a:rPr lang="en-US" sz="2400" smtClean="0">
                <a:effectLst/>
              </a:rPr>
              <a:t>Dalam membuat prototype banyak hal yang diabaikan seperti efisiensi, kualitas, kemudahan dipelihara/dikembangkan, dan kecocokan dengan lingkungan yang sebenarnya. Jika klien merasa cocok dengan prototype yang disajikan dan berkeras terhadap produk tersebut, maka developer harus kerja keras untuk mewujudkan produk tersebut menjadi lebih baik, sesuai kualitas yang seharusnya.</a:t>
            </a:r>
          </a:p>
          <a:p>
            <a:pPr marL="609600" indent="-609600" eaLnBrk="1" hangingPunct="1">
              <a:lnSpc>
                <a:spcPct val="90000"/>
              </a:lnSpc>
              <a:buFont typeface="Wingdings" pitchFamily="2" charset="2"/>
              <a:buAutoNum type="arabicPeriod"/>
              <a:defRPr/>
            </a:pPr>
            <a:endParaRPr lang="en-US" sz="2400" smtClean="0">
              <a:effectLst/>
            </a:endParaRPr>
          </a:p>
          <a:p>
            <a:pPr marL="609600" indent="-609600" eaLnBrk="1" hangingPunct="1">
              <a:lnSpc>
                <a:spcPct val="90000"/>
              </a:lnSpc>
              <a:buFont typeface="Wingdings" pitchFamily="2" charset="2"/>
              <a:buAutoNum type="arabicPeriod"/>
              <a:defRPr/>
            </a:pPr>
            <a:r>
              <a:rPr lang="en-US" sz="2400" smtClean="0">
                <a:effectLst/>
              </a:rPr>
              <a:t>developer biasanya melakukan kompromi dalam beberapa hal karena harus membuat prototype dalam waktu singkat. Mungkin sistem operasi yang tidak sesuai, bahasa pemrograman yang berbeda, atau algoritma yang lebih sederhana.</a:t>
            </a:r>
            <a:endParaRPr lang="en-US"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p:txBody>
          <a:bodyPr/>
          <a:lstStyle/>
          <a:p>
            <a:pPr eaLnBrk="1" hangingPunct="1">
              <a:defRPr/>
            </a:pPr>
            <a:r>
              <a:rPr lang="en-US" smtClean="0">
                <a:effectLst/>
              </a:rPr>
              <a:t>Agar model ini bisa berjalan dengan baik, perlu disepakati bersama oleh klien dan developer bahwa prototype yang dibangun merupakan alat untuk mendefinisikan kebutuhan software.</a:t>
            </a:r>
          </a:p>
          <a:p>
            <a:pPr eaLnBrk="1" hangingPunct="1">
              <a:buFont typeface="Wingdings" pitchFamily="2" charset="2"/>
              <a:buNone/>
              <a:defRPr/>
            </a:pP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4"/>
          <p:cNvSpPr>
            <a:spLocks noChangeArrowheads="1" noChangeShapeType="1" noTextEdit="1"/>
          </p:cNvSpPr>
          <p:nvPr/>
        </p:nvSpPr>
        <p:spPr bwMode="auto">
          <a:xfrm>
            <a:off x="1447800" y="2286000"/>
            <a:ext cx="6324600" cy="19431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C U NEXT TEORY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88987"/>
          </a:xfrm>
        </p:spPr>
        <p:txBody>
          <a:bodyPr/>
          <a:lstStyle/>
          <a:p>
            <a:pPr eaLnBrk="1" hangingPunct="1">
              <a:defRPr/>
            </a:pPr>
            <a:r>
              <a:rPr lang="en-US" smtClean="0"/>
              <a:t>Model Proses Perangkat Lunak</a:t>
            </a:r>
          </a:p>
        </p:txBody>
      </p:sp>
      <p:sp>
        <p:nvSpPr>
          <p:cNvPr id="7171" name="Rectangle 3"/>
          <p:cNvSpPr>
            <a:spLocks noGrp="1" noChangeArrowheads="1"/>
          </p:cNvSpPr>
          <p:nvPr>
            <p:ph type="body" idx="1"/>
          </p:nvPr>
        </p:nvSpPr>
        <p:spPr>
          <a:xfrm>
            <a:off x="457200" y="1295400"/>
            <a:ext cx="8229600" cy="4835525"/>
          </a:xfrm>
        </p:spPr>
        <p:txBody>
          <a:bodyPr/>
          <a:lstStyle/>
          <a:p>
            <a:pPr marL="609600" indent="-609600" eaLnBrk="1" hangingPunct="1">
              <a:buFontTx/>
              <a:buAutoNum type="alphaUcPeriod"/>
              <a:defRPr/>
            </a:pPr>
            <a:r>
              <a:rPr lang="en-US" smtClean="0"/>
              <a:t>Model air terjun </a:t>
            </a:r>
            <a:r>
              <a:rPr lang="en-US" i="1" smtClean="0"/>
              <a:t>(waterfall) </a:t>
            </a:r>
            <a:r>
              <a:rPr lang="en-US" smtClean="0">
                <a:sym typeface="Wingdings" pitchFamily="2" charset="2"/>
              </a:rPr>
              <a:t> Biasa juga disebut siklus hidup perangkat lunak. Mengambil kegiatan dasar seperti spesifikasi, pengembangan, validasi, dan evolusi dan merepresentasikannya sebagai fase-fase proses yang berbeda seperti spesifikasi persyaratan, perancangan perangkat lunak, implementasi, pengujian dan seterusnya.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81000"/>
            <a:ext cx="8229600" cy="6172200"/>
          </a:xfrm>
        </p:spPr>
        <p:txBody>
          <a:bodyPr/>
          <a:lstStyle/>
          <a:p>
            <a:pPr marL="609600" indent="-609600" eaLnBrk="1" hangingPunct="1">
              <a:lnSpc>
                <a:spcPct val="80000"/>
              </a:lnSpc>
              <a:buFont typeface="Wingdings" pitchFamily="2" charset="2"/>
              <a:buAutoNum type="arabicPeriod"/>
              <a:defRPr/>
            </a:pPr>
            <a:r>
              <a:rPr lang="en-US" sz="2800" smtClean="0"/>
              <a:t>Analisis dan Definisi Persyaratan </a:t>
            </a:r>
            <a:r>
              <a:rPr lang="en-US" sz="2800" smtClean="0">
                <a:sym typeface="Wingdings" pitchFamily="2" charset="2"/>
              </a:rPr>
              <a:t> Pelayanan, batasan, dan tujuan sistem ditentukan melalui konsultasi dengan user sistem.</a:t>
            </a:r>
          </a:p>
          <a:p>
            <a:pPr marL="609600" indent="-609600" eaLnBrk="1" hangingPunct="1">
              <a:lnSpc>
                <a:spcPct val="80000"/>
              </a:lnSpc>
              <a:buFont typeface="Wingdings" pitchFamily="2" charset="2"/>
              <a:buAutoNum type="arabicPeriod"/>
              <a:defRPr/>
            </a:pPr>
            <a:endParaRPr lang="en-US" sz="2800" smtClean="0">
              <a:sym typeface="Wingdings" pitchFamily="2" charset="2"/>
            </a:endParaRPr>
          </a:p>
          <a:p>
            <a:pPr marL="609600" indent="-609600" eaLnBrk="1" hangingPunct="1">
              <a:lnSpc>
                <a:spcPct val="80000"/>
              </a:lnSpc>
              <a:buFont typeface="Wingdings" pitchFamily="2" charset="2"/>
              <a:buAutoNum type="arabicPeriod"/>
              <a:defRPr/>
            </a:pPr>
            <a:r>
              <a:rPr lang="en-US" sz="2800" smtClean="0">
                <a:sym typeface="Wingdings" pitchFamily="2" charset="2"/>
              </a:rPr>
              <a:t>Perancangan sistem dan Perangkat Lunak  Proses perancangan sistem membagi persyaratan dalam sistem perangkat keras atau perangkat lunak. Menentukan arsitektur sistem secara keseluruhan.</a:t>
            </a:r>
          </a:p>
          <a:p>
            <a:pPr marL="609600" indent="-609600" eaLnBrk="1" hangingPunct="1">
              <a:lnSpc>
                <a:spcPct val="80000"/>
              </a:lnSpc>
              <a:buFont typeface="Wingdings" pitchFamily="2" charset="2"/>
              <a:buAutoNum type="arabicPeriod"/>
              <a:defRPr/>
            </a:pPr>
            <a:endParaRPr lang="en-US" sz="2800" smtClean="0">
              <a:sym typeface="Wingdings" pitchFamily="2" charset="2"/>
            </a:endParaRPr>
          </a:p>
          <a:p>
            <a:pPr marL="609600" indent="-609600" eaLnBrk="1" hangingPunct="1">
              <a:lnSpc>
                <a:spcPct val="80000"/>
              </a:lnSpc>
              <a:buFont typeface="Wingdings" pitchFamily="2" charset="2"/>
              <a:buAutoNum type="arabicPeriod"/>
              <a:defRPr/>
            </a:pPr>
            <a:r>
              <a:rPr lang="en-US" sz="2800" smtClean="0">
                <a:sym typeface="Wingdings" pitchFamily="2" charset="2"/>
              </a:rPr>
              <a:t>Implementasi dan pengujian unit  Perancangan perangkat lunak direalisasikan sebagai serangkaian program atau unit program. Pengujian unit melibatkan verifikasi bahwa setiap unit telah memenuhi spesifikasinya.</a:t>
            </a: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381000"/>
            <a:ext cx="8229600" cy="6096000"/>
          </a:xfrm>
        </p:spPr>
        <p:txBody>
          <a:bodyPr/>
          <a:lstStyle/>
          <a:p>
            <a:pPr marL="609600" indent="-609600" eaLnBrk="1" hangingPunct="1">
              <a:lnSpc>
                <a:spcPct val="80000"/>
              </a:lnSpc>
              <a:buFont typeface="Wingdings" pitchFamily="2" charset="2"/>
              <a:buAutoNum type="arabicPeriod" startAt="4"/>
              <a:defRPr/>
            </a:pPr>
            <a:r>
              <a:rPr lang="en-US" sz="2800" smtClean="0"/>
              <a:t>Integrasi dan Pengujian Sistem </a:t>
            </a:r>
            <a:r>
              <a:rPr lang="en-US" sz="2800" smtClean="0">
                <a:sym typeface="Wingdings" pitchFamily="2" charset="2"/>
              </a:rPr>
              <a:t> Unit program atau program individual diintegrasikan dan diuji sebagai sistem yang lengkap untuk menjamin bahwa persyaratan sistem telah dipenuhi. Setelah pengujian sistem, PL dikirim ke </a:t>
            </a:r>
            <a:r>
              <a:rPr lang="en-US" sz="2800" i="1" smtClean="0">
                <a:sym typeface="Wingdings" pitchFamily="2" charset="2"/>
              </a:rPr>
              <a:t>User.</a:t>
            </a:r>
          </a:p>
          <a:p>
            <a:pPr marL="609600" indent="-609600" eaLnBrk="1" hangingPunct="1">
              <a:lnSpc>
                <a:spcPct val="80000"/>
              </a:lnSpc>
              <a:buFont typeface="Wingdings" pitchFamily="2" charset="2"/>
              <a:buAutoNum type="arabicPeriod" startAt="4"/>
              <a:defRPr/>
            </a:pPr>
            <a:endParaRPr lang="en-US" sz="2800" smtClean="0">
              <a:sym typeface="Wingdings" pitchFamily="2" charset="2"/>
            </a:endParaRPr>
          </a:p>
          <a:p>
            <a:pPr marL="609600" indent="-609600" eaLnBrk="1" hangingPunct="1">
              <a:lnSpc>
                <a:spcPct val="80000"/>
              </a:lnSpc>
              <a:buFont typeface="Wingdings" pitchFamily="2" charset="2"/>
              <a:buAutoNum type="arabicPeriod" startAt="4"/>
              <a:defRPr/>
            </a:pPr>
            <a:r>
              <a:rPr lang="en-US" sz="2800" smtClean="0">
                <a:sym typeface="Wingdings" pitchFamily="2" charset="2"/>
              </a:rPr>
              <a:t>Operasi dan Pemeliharaan  Biasanya merupakan fase siklus yg paling lama (walaupun tidak seharusnya). Sistem diinstall dan di pakai.</a:t>
            </a:r>
          </a:p>
          <a:p>
            <a:pPr marL="609600" indent="-609600" eaLnBrk="1" hangingPunct="1">
              <a:lnSpc>
                <a:spcPct val="80000"/>
              </a:lnSpc>
              <a:buFont typeface="Wingdings" pitchFamily="2" charset="2"/>
              <a:buNone/>
              <a:defRPr/>
            </a:pPr>
            <a:r>
              <a:rPr lang="en-US" sz="2800" smtClean="0">
                <a:sym typeface="Wingdings" pitchFamily="2" charset="2"/>
              </a:rPr>
              <a:t>	Pemeliharaan mencakup koreksi dan berbagai error yg tdk ditemukan pada tahap2 sebelumnya, perbaikan atas implementasi unit sistem dan pengembangan pelayanan sistem.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Gambar model </a:t>
            </a:r>
            <a:r>
              <a:rPr lang="en-US" i="1" smtClean="0"/>
              <a:t>waterfall</a:t>
            </a:r>
            <a:endParaRPr lang="en-US" smtClean="0"/>
          </a:p>
        </p:txBody>
      </p:sp>
      <p:pic>
        <p:nvPicPr>
          <p:cNvPr id="9219" name="Picture 4"/>
          <p:cNvPicPr>
            <a:picLocks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600200"/>
            <a:ext cx="6477000" cy="44958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Rectangle 7"/>
          <p:cNvSpPr>
            <a:spLocks noGrp="1" noChangeArrowheads="1"/>
          </p:cNvSpPr>
          <p:nvPr>
            <p:ph type="title"/>
          </p:nvPr>
        </p:nvSpPr>
        <p:spPr/>
        <p:txBody>
          <a:bodyPr/>
          <a:lstStyle/>
          <a:p>
            <a:pPr eaLnBrk="1" hangingPunct="1">
              <a:defRPr/>
            </a:pPr>
            <a:r>
              <a:rPr lang="en-US" sz="3800" smtClean="0"/>
              <a:t>Fase-fase Waterfall menurut Pressman</a:t>
            </a:r>
          </a:p>
        </p:txBody>
      </p:sp>
      <p:graphicFrame>
        <p:nvGraphicFramePr>
          <p:cNvPr id="1026" name="Object 6"/>
          <p:cNvGraphicFramePr>
            <a:graphicFrameLocks noChangeAspect="1"/>
          </p:cNvGraphicFramePr>
          <p:nvPr>
            <p:ph idx="1"/>
          </p:nvPr>
        </p:nvGraphicFramePr>
        <p:xfrm>
          <a:off x="1371600" y="2133600"/>
          <a:ext cx="6800850" cy="3003550"/>
        </p:xfrm>
        <a:graphic>
          <a:graphicData uri="http://schemas.openxmlformats.org/presentationml/2006/ole">
            <mc:AlternateContent xmlns:mc="http://schemas.openxmlformats.org/markup-compatibility/2006">
              <mc:Choice xmlns:v="urn:schemas-microsoft-com:vml" Requires="v">
                <p:oleObj spid="_x0000_s1028" name="Bitmap Image" r:id="rId3" imgW="5219048" imgH="2305372" progId="Paint.Picture">
                  <p:embed/>
                </p:oleObj>
              </mc:Choice>
              <mc:Fallback>
                <p:oleObj name="Bitmap Image" r:id="rId3" imgW="5219048" imgH="2305372" progId="Paint.Pictur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133600"/>
                        <a:ext cx="6800850" cy="300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Masalah dengan model </a:t>
            </a:r>
            <a:r>
              <a:rPr lang="en-US" i="1" smtClean="0"/>
              <a:t>waterfall</a:t>
            </a:r>
            <a:endParaRPr lang="en-US" smtClean="0"/>
          </a:p>
        </p:txBody>
      </p:sp>
      <p:sp>
        <p:nvSpPr>
          <p:cNvPr id="12291" name="Rectangle 3"/>
          <p:cNvSpPr>
            <a:spLocks noGrp="1" noChangeArrowheads="1"/>
          </p:cNvSpPr>
          <p:nvPr>
            <p:ph type="body" idx="1"/>
          </p:nvPr>
        </p:nvSpPr>
        <p:spPr/>
        <p:txBody>
          <a:bodyPr/>
          <a:lstStyle/>
          <a:p>
            <a:pPr eaLnBrk="1" hangingPunct="1">
              <a:defRPr/>
            </a:pPr>
            <a:r>
              <a:rPr lang="en-US" sz="2800" smtClean="0"/>
              <a:t>Terjadinya pembagian proyek menjadi tahap-tahap yang tidak fleksibel, karena komitmen harus dilakukan pada tahap awal proses.</a:t>
            </a:r>
          </a:p>
          <a:p>
            <a:pPr eaLnBrk="1" hangingPunct="1">
              <a:buFont typeface="Wingdings" pitchFamily="2" charset="2"/>
              <a:buNone/>
              <a:defRPr/>
            </a:pPr>
            <a:endParaRPr lang="en-US" sz="2800" smtClean="0"/>
          </a:p>
          <a:p>
            <a:pPr eaLnBrk="1" hangingPunct="1">
              <a:defRPr/>
            </a:pPr>
            <a:r>
              <a:rPr lang="en-US" sz="2800" smtClean="0">
                <a:effectLst/>
              </a:rPr>
              <a:t>Hal ini mengakibatkan sulitnya untuk merespon perubahan kebutuhan pengguna </a:t>
            </a:r>
            <a:r>
              <a:rPr lang="en-US" sz="2800" i="1" smtClean="0">
                <a:effectLst/>
              </a:rPr>
              <a:t>(user).</a:t>
            </a:r>
            <a:endParaRPr lang="en-US" sz="2800" smtClean="0">
              <a:effectLst/>
            </a:endParaRPr>
          </a:p>
          <a:p>
            <a:pPr eaLnBrk="1" hangingPunct="1">
              <a:defRPr/>
            </a:pPr>
            <a:endParaRPr lang="en-US" sz="2800" smtClean="0"/>
          </a:p>
          <a:p>
            <a:pPr eaLnBrk="1" hangingPunct="1">
              <a:defRPr/>
            </a:pPr>
            <a:r>
              <a:rPr lang="en-US" sz="2800" smtClean="0"/>
              <a:t>Model air terjun harus digunakan hanya ketika persyaratan dipahami dengan baik.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381000"/>
            <a:ext cx="8229600" cy="6172200"/>
          </a:xfrm>
        </p:spPr>
        <p:txBody>
          <a:bodyPr/>
          <a:lstStyle/>
          <a:p>
            <a:pPr marL="609600" indent="-609600" eaLnBrk="1" hangingPunct="1">
              <a:buFont typeface="Wingdings" pitchFamily="2" charset="2"/>
              <a:buAutoNum type="alphaUcPeriod" startAt="2"/>
              <a:defRPr/>
            </a:pPr>
            <a:r>
              <a:rPr lang="en-US" sz="2800" smtClean="0"/>
              <a:t>Pengembangan Evolusioner </a:t>
            </a:r>
            <a:r>
              <a:rPr lang="en-US" sz="2800" smtClean="0">
                <a:sym typeface="Wingdings" pitchFamily="2" charset="2"/>
              </a:rPr>
              <a:t> Berdasarkan pada ide untuk mengembangkan implementasi awal, memperlihatkannya kepada </a:t>
            </a:r>
            <a:r>
              <a:rPr lang="en-US" sz="2800" i="1" smtClean="0">
                <a:sym typeface="Wingdings" pitchFamily="2" charset="2"/>
              </a:rPr>
              <a:t>user</a:t>
            </a:r>
            <a:r>
              <a:rPr lang="en-US" sz="2800" smtClean="0">
                <a:sym typeface="Wingdings" pitchFamily="2" charset="2"/>
              </a:rPr>
              <a:t>  untuk dikomentari, dan memperbaikinya versi demi versi sampai sistem yang memenuhi persyaratan diperoleh. </a:t>
            </a:r>
          </a:p>
          <a:p>
            <a:pPr marL="609600" indent="-609600" eaLnBrk="1" hangingPunct="1">
              <a:buFont typeface="Wingdings" pitchFamily="2" charset="2"/>
              <a:buNone/>
              <a:defRPr/>
            </a:pPr>
            <a:endParaRPr lang="en-US" sz="2800" smtClean="0">
              <a:sym typeface="Wingdings" pitchFamily="2" charset="2"/>
            </a:endParaRPr>
          </a:p>
          <a:p>
            <a:pPr marL="609600" indent="-609600" eaLnBrk="1" hangingPunct="1">
              <a:buFont typeface="Wingdings" pitchFamily="2" charset="2"/>
              <a:buNone/>
              <a:defRPr/>
            </a:pPr>
            <a:r>
              <a:rPr lang="en-US" sz="2800" smtClean="0">
                <a:sym typeface="Wingdings" pitchFamily="2" charset="2"/>
              </a:rPr>
              <a:t>	Tidak ada kegiatan spesifikasi, pengembangan, dan validasi yang terpisah. Kegiatan2 ini dilakukan pada saat yang bersamaan dengan umpan balik yang cepat untuk masing2 kegiatan.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593</TotalTime>
  <Words>893</Words>
  <Application>Microsoft Office PowerPoint</Application>
  <PresentationFormat>On-screen Show (4:3)</PresentationFormat>
  <Paragraphs>74</Paragraphs>
  <Slides>23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Tahoma</vt:lpstr>
      <vt:lpstr>Arial</vt:lpstr>
      <vt:lpstr>Wingdings</vt:lpstr>
      <vt:lpstr>Calibri</vt:lpstr>
      <vt:lpstr>Curtain Call</vt:lpstr>
      <vt:lpstr>Bitmap Image</vt:lpstr>
      <vt:lpstr>PROSES-PROSES PERANGKAT LUNAK</vt:lpstr>
      <vt:lpstr>PROSES PERANGKAT LUNAK</vt:lpstr>
      <vt:lpstr>Model Proses Perangkat Lunak</vt:lpstr>
      <vt:lpstr>PowerPoint Presentation</vt:lpstr>
      <vt:lpstr>PowerPoint Presentation</vt:lpstr>
      <vt:lpstr>Gambar model waterfall</vt:lpstr>
      <vt:lpstr>Fase-fase Waterfall menurut Pressman</vt:lpstr>
      <vt:lpstr>Masalah dengan model waterfall</vt:lpstr>
      <vt:lpstr>PowerPoint Presentation</vt:lpstr>
      <vt:lpstr>Gambar model Pengembangan Evolusioner</vt:lpstr>
      <vt:lpstr>Ada 2 jenis pengembangan evolusioner :</vt:lpstr>
      <vt:lpstr>Kelebihan model Pengembangan Evolusioner</vt:lpstr>
      <vt:lpstr>C. Model Pengembangan Sistem       Formal</vt:lpstr>
      <vt:lpstr>Masalah pada model Pengembangan Evolusioner</vt:lpstr>
      <vt:lpstr>Masalah dalam Pengembangan Metode Formal</vt:lpstr>
      <vt:lpstr>D. Model Pengembangan Berorientasi       Pemakaian Ulang (Re-Usable)</vt:lpstr>
      <vt:lpstr>Gambar Model Pengembangan Berorientasi       Pemakaian Ulang (Re-Usable) </vt:lpstr>
      <vt:lpstr>Tahap-tahap Re-Usable</vt:lpstr>
      <vt:lpstr>PowerPoint Presentation</vt:lpstr>
      <vt:lpstr>Keuntungan Model Re-Usable</vt:lpstr>
      <vt:lpstr>Masalah2 yg ada pada Prototype Model :</vt:lpstr>
      <vt:lpstr>PowerPoint Presentation</vt:lpstr>
      <vt:lpstr>PowerPoint Presentation</vt:lpstr>
    </vt:vector>
  </TitlesOfParts>
  <Company>UGM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PROSES-PROSES PERANGKAT LUNAK</dc:title>
  <dc:creator>Hilda Caem</dc:creator>
  <cp:lastModifiedBy>acer</cp:lastModifiedBy>
  <cp:revision>71</cp:revision>
  <dcterms:created xsi:type="dcterms:W3CDTF">2006-09-13T04:16:53Z</dcterms:created>
  <dcterms:modified xsi:type="dcterms:W3CDTF">2015-12-15T13:05:39Z</dcterms:modified>
</cp:coreProperties>
</file>