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94" r:id="rId3"/>
    <p:sldId id="261" r:id="rId4"/>
    <p:sldId id="262" r:id="rId5"/>
    <p:sldId id="263" r:id="rId6"/>
    <p:sldId id="265" r:id="rId7"/>
    <p:sldId id="308" r:id="rId8"/>
    <p:sldId id="266" r:id="rId9"/>
    <p:sldId id="267" r:id="rId10"/>
    <p:sldId id="268" r:id="rId11"/>
    <p:sldId id="269" r:id="rId12"/>
    <p:sldId id="288" r:id="rId13"/>
    <p:sldId id="289" r:id="rId14"/>
    <p:sldId id="290"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310" r:id="rId33"/>
    <p:sldId id="311" r:id="rId34"/>
    <p:sldId id="312" r:id="rId35"/>
    <p:sldId id="313" r:id="rId36"/>
    <p:sldId id="30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18ED734-0E51-4C12-B5DB-0A1E1AF1B113}" type="datetimeFigureOut">
              <a:rPr lang="en-US" smtClean="0"/>
              <a:pPr/>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706EE-B2CF-4066-A279-2F2B35C728E7}"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8ED734-0E51-4C12-B5DB-0A1E1AF1B113}" type="datetimeFigureOut">
              <a:rPr lang="en-US" smtClean="0"/>
              <a:pPr/>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706EE-B2CF-4066-A279-2F2B35C728E7}" type="slidenum">
              <a:rPr lang="en-US" smtClean="0"/>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8ED734-0E51-4C12-B5DB-0A1E1AF1B113}" type="datetimeFigureOut">
              <a:rPr lang="en-US" smtClean="0"/>
              <a:pPr/>
              <a:t>9/24/2016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BF706EE-B2CF-4066-A279-2F2B35C728E7}" type="slidenum">
              <a:rPr lang="en-US" smtClean="0"/>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8ED734-0E51-4C12-B5DB-0A1E1AF1B113}" type="datetimeFigureOut">
              <a:rPr lang="en-US" smtClean="0"/>
              <a:pPr/>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706EE-B2CF-4066-A279-2F2B35C728E7}" type="slidenum">
              <a:rPr lang="en-US" smtClean="0"/>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8ED734-0E51-4C12-B5DB-0A1E1AF1B113}" type="datetimeFigureOut">
              <a:rPr lang="en-US" smtClean="0"/>
              <a:pPr/>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706EE-B2CF-4066-A279-2F2B35C728E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8ED734-0E51-4C12-B5DB-0A1E1AF1B113}" type="datetimeFigureOut">
              <a:rPr lang="en-US" smtClean="0"/>
              <a:pPr/>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706EE-B2CF-4066-A279-2F2B35C728E7}" type="slidenum">
              <a:rPr lang="en-US" smtClean="0"/>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18ED734-0E51-4C12-B5DB-0A1E1AF1B113}" type="datetimeFigureOut">
              <a:rPr lang="en-US" smtClean="0"/>
              <a:pPr/>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F706EE-B2CF-4066-A279-2F2B35C728E7}" type="slidenum">
              <a:rPr lang="en-US" smtClean="0"/>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8ED734-0E51-4C12-B5DB-0A1E1AF1B113}" type="datetimeFigureOut">
              <a:rPr lang="en-US" smtClean="0"/>
              <a:pPr/>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F706EE-B2CF-4066-A279-2F2B35C728E7}" type="slidenum">
              <a:rPr lang="en-US" smtClean="0"/>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8ED734-0E51-4C12-B5DB-0A1E1AF1B113}" type="datetimeFigureOut">
              <a:rPr lang="en-US" smtClean="0"/>
              <a:pPr/>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F706EE-B2CF-4066-A279-2F2B35C728E7}" type="slidenum">
              <a:rPr lang="en-US" smtClean="0"/>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8ED734-0E51-4C12-B5DB-0A1E1AF1B113}" type="datetimeFigureOut">
              <a:rPr lang="en-US" smtClean="0"/>
              <a:pPr/>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706EE-B2CF-4066-A279-2F2B35C728E7}"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18ED734-0E51-4C12-B5DB-0A1E1AF1B113}" type="datetimeFigureOut">
              <a:rPr lang="en-US" smtClean="0"/>
              <a:pPr/>
              <a:t>9/24/2016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BF706EE-B2CF-4066-A279-2F2B35C728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18ED734-0E51-4C12-B5DB-0A1E1AF1B113}" type="datetimeFigureOut">
              <a:rPr lang="en-US" smtClean="0"/>
              <a:pPr/>
              <a:t>9/24/2016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BF706EE-B2CF-4066-A279-2F2B35C728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wipe dir="d"/>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Komponen</a:t>
            </a:r>
            <a:r>
              <a:rPr lang="en-US" sz="4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44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teknologi</a:t>
            </a:r>
            <a:r>
              <a:rPr lang="en-US" sz="44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44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informasi</a:t>
            </a:r>
            <a:endParaRPr lang="en-US" dirty="0"/>
          </a:p>
        </p:txBody>
      </p:sp>
      <p:sp>
        <p:nvSpPr>
          <p:cNvPr id="3" name="Content Placeholder 2"/>
          <p:cNvSpPr>
            <a:spLocks noGrp="1"/>
          </p:cNvSpPr>
          <p:nvPr>
            <p:ph type="subTitle" idx="1"/>
          </p:nvPr>
        </p:nvSpPr>
        <p:spPr/>
        <p:txBody>
          <a:bodyPr>
            <a:normAutofit/>
          </a:bodyPr>
          <a:lstStyle/>
          <a:p>
            <a:endParaRPr lang="en-US" sz="4800" dirty="0"/>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sv-SE" sz="3600" smtClean="0"/>
              <a:t>Dua macam sistem operasi</a:t>
            </a:r>
            <a:endParaRPr lang="en-US" sz="3600" smtClean="0"/>
          </a:p>
        </p:txBody>
      </p:sp>
      <p:sp>
        <p:nvSpPr>
          <p:cNvPr id="11267" name="Rectangle 3"/>
          <p:cNvSpPr>
            <a:spLocks noGrp="1" noChangeArrowheads="1"/>
          </p:cNvSpPr>
          <p:nvPr>
            <p:ph type="body" idx="1"/>
          </p:nvPr>
        </p:nvSpPr>
        <p:spPr>
          <a:xfrm>
            <a:off x="685800" y="1981200"/>
            <a:ext cx="7772400" cy="4400550"/>
          </a:xfrm>
        </p:spPr>
        <p:txBody>
          <a:bodyPr>
            <a:normAutofit/>
          </a:bodyPr>
          <a:lstStyle/>
          <a:p>
            <a:pPr eaLnBrk="1" hangingPunct="1"/>
            <a:r>
              <a:rPr lang="sv-SE" sz="3600" dirty="0" smtClean="0"/>
              <a:t>jika dilihat dari </a:t>
            </a:r>
            <a:r>
              <a:rPr lang="id-ID" sz="3600" dirty="0" smtClean="0"/>
              <a:t>segi </a:t>
            </a:r>
            <a:r>
              <a:rPr lang="sv-SE" sz="3600" dirty="0" smtClean="0"/>
              <a:t>antarmuka (</a:t>
            </a:r>
            <a:r>
              <a:rPr lang="sv-SE" sz="3600" i="1" dirty="0" smtClean="0"/>
              <a:t>interface</a:t>
            </a:r>
            <a:r>
              <a:rPr lang="sv-SE" sz="3600" dirty="0" smtClean="0"/>
              <a:t>) dengan pengguna</a:t>
            </a:r>
            <a:r>
              <a:rPr lang="id-ID" sz="3600" dirty="0" smtClean="0"/>
              <a:t>, maka sistem operasi terbagi menjadi dua yaitu</a:t>
            </a:r>
            <a:r>
              <a:rPr lang="sv-SE" sz="3600" dirty="0" smtClean="0"/>
              <a:t>:</a:t>
            </a:r>
            <a:r>
              <a:rPr lang="en-US" sz="3600" dirty="0" smtClean="0"/>
              <a:t> </a:t>
            </a:r>
            <a:endParaRPr lang="id-ID" sz="3600" dirty="0" smtClean="0"/>
          </a:p>
          <a:p>
            <a:pPr lvl="1" eaLnBrk="1" hangingPunct="1"/>
            <a:r>
              <a:rPr lang="id-ID" sz="3200" dirty="0" smtClean="0"/>
              <a:t>Sistem Operasi Berbasis Text</a:t>
            </a:r>
          </a:p>
          <a:p>
            <a:pPr lvl="1" eaLnBrk="1" hangingPunct="1"/>
            <a:r>
              <a:rPr lang="id-ID" sz="3200" dirty="0" smtClean="0"/>
              <a:t>Sistem Operasi Berbasis GUI (</a:t>
            </a:r>
            <a:r>
              <a:rPr lang="id-ID" sz="3200" i="1" dirty="0" smtClean="0"/>
              <a:t>Graphical User Interface</a:t>
            </a:r>
            <a:r>
              <a:rPr lang="id-ID" sz="3200" dirty="0" smtClean="0"/>
              <a:t>)</a:t>
            </a:r>
            <a:endParaRPr lang="en-US" sz="3200" dirty="0" smtClean="0"/>
          </a:p>
        </p:txBody>
      </p:sp>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id-ID" smtClean="0"/>
              <a:t>Dua Macam Sistem Operasi</a:t>
            </a:r>
            <a:endParaRPr lang="en-US" smtClean="0"/>
          </a:p>
        </p:txBody>
      </p:sp>
      <p:sp>
        <p:nvSpPr>
          <p:cNvPr id="12291" name="Rectangle 3"/>
          <p:cNvSpPr>
            <a:spLocks noGrp="1" noChangeArrowheads="1"/>
          </p:cNvSpPr>
          <p:nvPr>
            <p:ph type="body" idx="1"/>
          </p:nvPr>
        </p:nvSpPr>
        <p:spPr/>
        <p:txBody>
          <a:bodyPr>
            <a:normAutofit/>
          </a:bodyPr>
          <a:lstStyle/>
          <a:p>
            <a:pPr eaLnBrk="1" hangingPunct="1">
              <a:lnSpc>
                <a:spcPct val="80000"/>
              </a:lnSpc>
            </a:pPr>
            <a:r>
              <a:rPr lang="sv-SE" sz="3600" b="1" dirty="0" smtClean="0"/>
              <a:t>Sistem operasi berbasis text</a:t>
            </a:r>
            <a:r>
              <a:rPr lang="sv-SE" sz="3600" dirty="0" smtClean="0"/>
              <a:t> </a:t>
            </a:r>
            <a:endParaRPr lang="id-ID" sz="3600" dirty="0" smtClean="0"/>
          </a:p>
          <a:p>
            <a:pPr eaLnBrk="1" hangingPunct="1">
              <a:lnSpc>
                <a:spcPct val="80000"/>
              </a:lnSpc>
              <a:buFontTx/>
              <a:buNone/>
            </a:pPr>
            <a:r>
              <a:rPr lang="id-ID" dirty="0" smtClean="0"/>
              <a:t>	</a:t>
            </a:r>
            <a:r>
              <a:rPr lang="sv-SE" dirty="0" smtClean="0"/>
              <a:t>artinya pemakai (</a:t>
            </a:r>
            <a:r>
              <a:rPr lang="sv-SE" i="1" dirty="0" smtClean="0"/>
              <a:t>user</a:t>
            </a:r>
            <a:r>
              <a:rPr lang="sv-SE" dirty="0" smtClean="0"/>
              <a:t>) berinteraksi dengan sistem dengan perintah-perintah yang berupa text. Sistem operasi yang berbasis text antara lain adalah DOS (</a:t>
            </a:r>
            <a:r>
              <a:rPr lang="sv-SE" i="1" dirty="0" smtClean="0"/>
              <a:t>disk operating system</a:t>
            </a:r>
            <a:r>
              <a:rPr lang="sv-SE" dirty="0" smtClean="0"/>
              <a:t>).</a:t>
            </a:r>
            <a:endParaRPr lang="en-US" dirty="0" smtClean="0"/>
          </a:p>
        </p:txBody>
      </p:sp>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Sistem</a:t>
            </a:r>
            <a:r>
              <a:rPr lang="en-US" dirty="0" smtClean="0"/>
              <a:t> </a:t>
            </a:r>
            <a:r>
              <a:rPr lang="en-US" dirty="0" err="1" smtClean="0"/>
              <a:t>Informasi</a:t>
            </a:r>
            <a:r>
              <a:rPr lang="en-US" dirty="0" smtClean="0"/>
              <a:t> </a:t>
            </a:r>
            <a:r>
              <a:rPr lang="en-US" dirty="0" err="1" smtClean="0"/>
              <a:t>Berbasis</a:t>
            </a:r>
            <a:r>
              <a:rPr lang="en-US" dirty="0" smtClean="0"/>
              <a:t> Text</a:t>
            </a:r>
            <a:endParaRPr lang="en-US" dirty="0"/>
          </a:p>
        </p:txBody>
      </p:sp>
      <p:sp>
        <p:nvSpPr>
          <p:cNvPr id="3" name="Content Placeholder 2"/>
          <p:cNvSpPr>
            <a:spLocks noGrp="1"/>
          </p:cNvSpPr>
          <p:nvPr>
            <p:ph idx="1"/>
          </p:nvPr>
        </p:nvSpPr>
        <p:spPr/>
        <p:txBody>
          <a:bodyPr/>
          <a:lstStyle/>
          <a:p>
            <a:endParaRPr lang="en-US"/>
          </a:p>
        </p:txBody>
      </p:sp>
      <p:pic>
        <p:nvPicPr>
          <p:cNvPr id="4" name="Picture 4"/>
          <p:cNvPicPr>
            <a:picLocks noChangeAspect="1" noChangeArrowheads="1"/>
          </p:cNvPicPr>
          <p:nvPr/>
        </p:nvPicPr>
        <p:blipFill>
          <a:blip r:embed="rId2"/>
          <a:srcRect/>
          <a:stretch>
            <a:fillRect/>
          </a:stretch>
        </p:blipFill>
        <p:spPr>
          <a:xfrm>
            <a:off x="457200" y="1676400"/>
            <a:ext cx="7467600" cy="4870174"/>
          </a:xfrm>
          <a:prstGeom prst="rect">
            <a:avLst/>
          </a:prstGeom>
          <a:noFill/>
          <a:ln/>
        </p:spPr>
      </p:pic>
    </p:spTree>
  </p:cSld>
  <p:clrMapOvr>
    <a:masterClrMapping/>
  </p:clrMapOvr>
  <p:transition spd="med">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System operasi berbasis GUI (</a:t>
            </a:r>
            <a:r>
              <a:rPr lang="sv-SE" i="1" dirty="0" smtClean="0"/>
              <a:t>graphical user interface</a:t>
            </a:r>
            <a:r>
              <a:rPr lang="sv-SE" dirty="0" smtClean="0"/>
              <a:t>)</a:t>
            </a:r>
            <a:endParaRPr lang="en-US" dirty="0"/>
          </a:p>
        </p:txBody>
      </p:sp>
      <p:sp>
        <p:nvSpPr>
          <p:cNvPr id="3" name="Content Placeholder 2"/>
          <p:cNvSpPr>
            <a:spLocks noGrp="1"/>
          </p:cNvSpPr>
          <p:nvPr>
            <p:ph idx="1"/>
          </p:nvPr>
        </p:nvSpPr>
        <p:spPr/>
        <p:txBody>
          <a:bodyPr/>
          <a:lstStyle/>
          <a:p>
            <a:pPr>
              <a:lnSpc>
                <a:spcPct val="80000"/>
              </a:lnSpc>
            </a:pPr>
            <a:r>
              <a:rPr lang="sv-SE" sz="3600" b="1" dirty="0" smtClean="0"/>
              <a:t>System operasi berbasis GUI (</a:t>
            </a:r>
            <a:r>
              <a:rPr lang="sv-SE" sz="3600" b="1" i="1" dirty="0" smtClean="0"/>
              <a:t>graphical user interface</a:t>
            </a:r>
            <a:r>
              <a:rPr lang="sv-SE" sz="3600" b="1" dirty="0" smtClean="0"/>
              <a:t>)</a:t>
            </a:r>
            <a:endParaRPr lang="id-ID" sz="3600" b="1" dirty="0" smtClean="0"/>
          </a:p>
          <a:p>
            <a:pPr>
              <a:lnSpc>
                <a:spcPct val="80000"/>
              </a:lnSpc>
              <a:buNone/>
            </a:pPr>
            <a:r>
              <a:rPr lang="id-ID" dirty="0" smtClean="0"/>
              <a:t>	Berarti </a:t>
            </a:r>
            <a:r>
              <a:rPr lang="sv-SE" dirty="0" smtClean="0"/>
              <a:t>user berinteraksi dengan sistem operasi melalui gambar-gambar/ simbol-simbol, dan tentu hal ini akan lebih memberi kemudahan dan kenyamanan bagi pengguna. Windows series dan LINUX merupakan sistem operasi berbasis GUI.</a:t>
            </a:r>
            <a:endParaRPr lang="en-US" dirty="0" smtClean="0"/>
          </a:p>
          <a:p>
            <a:endParaRPr lang="en-US" dirty="0"/>
          </a:p>
        </p:txBody>
      </p:sp>
    </p:spTree>
  </p:cSld>
  <p:clrMapOvr>
    <a:masterClrMapping/>
  </p:clrMapOvr>
  <p:transition spd="med">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System operasi berbasis GUI (</a:t>
            </a:r>
            <a:r>
              <a:rPr lang="sv-SE" i="1" dirty="0" smtClean="0"/>
              <a:t>graphical user interface</a:t>
            </a:r>
            <a:r>
              <a:rPr lang="sv-SE" dirty="0" smtClean="0"/>
              <a:t>)</a:t>
            </a:r>
            <a:endParaRPr lang="en-US" dirty="0"/>
          </a:p>
        </p:txBody>
      </p:sp>
      <p:pic>
        <p:nvPicPr>
          <p:cNvPr id="4" name="Picture 4"/>
          <p:cNvPicPr>
            <a:picLocks noGrp="1" noChangeAspect="1" noChangeArrowheads="1"/>
          </p:cNvPicPr>
          <p:nvPr>
            <p:ph idx="1"/>
          </p:nvPr>
        </p:nvPicPr>
        <p:blipFill>
          <a:blip r:embed="rId2"/>
          <a:srcRect/>
          <a:stretch>
            <a:fillRect/>
          </a:stretch>
        </p:blipFill>
        <p:spPr>
          <a:xfrm>
            <a:off x="1066800" y="1600200"/>
            <a:ext cx="6705600" cy="5027869"/>
          </a:xfrm>
          <a:noFill/>
          <a:ln/>
        </p:spPr>
      </p:pic>
    </p:spTree>
  </p:cSld>
  <p:clrMapOvr>
    <a:masterClrMapping/>
  </p:clrMapOvr>
  <p:transition spd="med">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id-ID" b="1" dirty="0" smtClean="0"/>
              <a:t>Program </a:t>
            </a:r>
            <a:r>
              <a:rPr lang="sv-SE" b="1" dirty="0" smtClean="0"/>
              <a:t>Utility</a:t>
            </a:r>
            <a:endParaRPr lang="en-US" b="1" dirty="0" smtClean="0"/>
          </a:p>
        </p:txBody>
      </p:sp>
      <p:sp>
        <p:nvSpPr>
          <p:cNvPr id="13315" name="Rectangle 3"/>
          <p:cNvSpPr>
            <a:spLocks noGrp="1" noChangeArrowheads="1"/>
          </p:cNvSpPr>
          <p:nvPr>
            <p:ph type="body" idx="1"/>
          </p:nvPr>
        </p:nvSpPr>
        <p:spPr/>
        <p:txBody>
          <a:bodyPr>
            <a:normAutofit fontScale="85000" lnSpcReduction="20000"/>
          </a:bodyPr>
          <a:lstStyle/>
          <a:p>
            <a:pPr eaLnBrk="1" hangingPunct="1"/>
            <a:r>
              <a:rPr lang="sv-SE" b="1" i="1" dirty="0" smtClean="0"/>
              <a:t>Utility</a:t>
            </a:r>
            <a:r>
              <a:rPr lang="sv-SE" dirty="0" smtClean="0"/>
              <a:t> (Bantuan) atau </a:t>
            </a:r>
            <a:r>
              <a:rPr lang="sv-SE" b="1" i="1" dirty="0" smtClean="0"/>
              <a:t>Operating System Service </a:t>
            </a:r>
            <a:r>
              <a:rPr lang="sv-SE" dirty="0" smtClean="0"/>
              <a:t>adalah program bantu yang bermanfaat untuk melakukan kegiatan yang berhubungan dengan sumber daya sistem yang disediakan oleh sistem operasi . </a:t>
            </a:r>
          </a:p>
          <a:p>
            <a:pPr eaLnBrk="1" hangingPunct="1"/>
            <a:r>
              <a:rPr lang="sv-SE" dirty="0" smtClean="0"/>
              <a:t>Di lingkungan windows sebagai contoh ada:</a:t>
            </a:r>
          </a:p>
          <a:p>
            <a:pPr lvl="1"/>
            <a:r>
              <a:rPr lang="sv-SE" dirty="0" smtClean="0"/>
              <a:t>Text editor </a:t>
            </a:r>
            <a:r>
              <a:rPr lang="sv-SE" i="1" dirty="0" smtClean="0"/>
              <a:t>Notepad</a:t>
            </a:r>
          </a:p>
          <a:p>
            <a:pPr lvl="1"/>
            <a:r>
              <a:rPr lang="sv-SE" dirty="0" smtClean="0"/>
              <a:t>Program-program untuk menangani disk seperti memformat</a:t>
            </a:r>
            <a:r>
              <a:rPr lang="id-ID" dirty="0" smtClean="0"/>
              <a:t>,</a:t>
            </a:r>
            <a:r>
              <a:rPr lang="sv-SE" dirty="0" smtClean="0"/>
              <a:t> menyalin, </a:t>
            </a:r>
            <a:r>
              <a:rPr lang="sv-SE" i="1" dirty="0" smtClean="0"/>
              <a:t>d</a:t>
            </a:r>
            <a:r>
              <a:rPr lang="id-ID" i="1" dirty="0" smtClean="0"/>
              <a:t>isk d</a:t>
            </a:r>
            <a:r>
              <a:rPr lang="sv-SE" i="1" dirty="0" smtClean="0"/>
              <a:t>efragmenter</a:t>
            </a:r>
            <a:r>
              <a:rPr lang="id-ID" i="1" dirty="0" smtClean="0"/>
              <a:t> </a:t>
            </a:r>
            <a:r>
              <a:rPr lang="sv-SE" i="1" dirty="0" smtClean="0"/>
              <a:t> </a:t>
            </a:r>
            <a:r>
              <a:rPr lang="sv-SE" dirty="0" smtClean="0"/>
              <a:t>dan</a:t>
            </a:r>
            <a:r>
              <a:rPr lang="sv-SE" i="1" dirty="0" smtClean="0"/>
              <a:t> Disk Cleanup</a:t>
            </a:r>
            <a:r>
              <a:rPr lang="sv-SE" dirty="0" smtClean="0"/>
              <a:t>.</a:t>
            </a:r>
          </a:p>
          <a:p>
            <a:pPr lvl="1"/>
            <a:r>
              <a:rPr lang="sv-SE" dirty="0" smtClean="0"/>
              <a:t>Menangani file seperti mengurutkan, mencari file, dll.</a:t>
            </a:r>
          </a:p>
          <a:p>
            <a:pPr lvl="1"/>
            <a:r>
              <a:rPr lang="sv-SE" dirty="0" smtClean="0"/>
              <a:t>Menangani tampilan seperti menyetel ukuran layar, dll.</a:t>
            </a:r>
            <a:endParaRPr lang="en-US" dirty="0" smtClean="0"/>
          </a:p>
        </p:txBody>
      </p:sp>
    </p:spTree>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id-ID" smtClean="0"/>
              <a:t>Program Manajemen Jaringan </a:t>
            </a:r>
            <a:endParaRPr lang="en-US" smtClean="0"/>
          </a:p>
        </p:txBody>
      </p:sp>
      <p:sp>
        <p:nvSpPr>
          <p:cNvPr id="14339" name="Rectangle 3"/>
          <p:cNvSpPr>
            <a:spLocks noGrp="1" noChangeArrowheads="1"/>
          </p:cNvSpPr>
          <p:nvPr>
            <p:ph type="body" idx="1"/>
          </p:nvPr>
        </p:nvSpPr>
        <p:spPr/>
        <p:txBody>
          <a:bodyPr>
            <a:normAutofit lnSpcReduction="10000"/>
          </a:bodyPr>
          <a:lstStyle/>
          <a:p>
            <a:r>
              <a:rPr lang="id-ID" dirty="0" smtClean="0"/>
              <a:t>Program manajemen jaringan ialah program yang digunakan untuk mengatur hubungan antara 2 komputer atau lebih yang tersambung jaringan.</a:t>
            </a:r>
            <a:endParaRPr lang="en-US" dirty="0" smtClean="0"/>
          </a:p>
          <a:p>
            <a:r>
              <a:rPr lang="en-US" dirty="0" err="1" smtClean="0"/>
              <a:t>Pada</a:t>
            </a:r>
            <a:r>
              <a:rPr lang="en-US" dirty="0" smtClean="0"/>
              <a:t> </a:t>
            </a:r>
            <a:r>
              <a:rPr lang="en-US" dirty="0" err="1" smtClean="0"/>
              <a:t>dasarnya</a:t>
            </a:r>
            <a:r>
              <a:rPr lang="en-US" dirty="0" smtClean="0"/>
              <a:t> </a:t>
            </a:r>
            <a:r>
              <a:rPr lang="en-US" dirty="0" err="1" smtClean="0"/>
              <a:t>sistem</a:t>
            </a:r>
            <a:r>
              <a:rPr lang="en-US" dirty="0" smtClean="0"/>
              <a:t> </a:t>
            </a:r>
            <a:r>
              <a:rPr lang="en-US" dirty="0" err="1" smtClean="0"/>
              <a:t>operasi</a:t>
            </a:r>
            <a:r>
              <a:rPr lang="en-US" dirty="0" smtClean="0"/>
              <a:t> </a:t>
            </a:r>
            <a:r>
              <a:rPr lang="en-US" dirty="0" err="1" smtClean="0"/>
              <a:t>telah</a:t>
            </a:r>
            <a:r>
              <a:rPr lang="en-US" dirty="0" smtClean="0"/>
              <a:t> </a:t>
            </a:r>
            <a:r>
              <a:rPr lang="en-US" dirty="0" err="1" smtClean="0"/>
              <a:t>menyediakan</a:t>
            </a:r>
            <a:r>
              <a:rPr lang="en-US" dirty="0" smtClean="0"/>
              <a:t> </a:t>
            </a:r>
            <a:r>
              <a:rPr lang="en-US" dirty="0" err="1" smtClean="0"/>
              <a:t>fasilitas</a:t>
            </a:r>
            <a:r>
              <a:rPr lang="en-US" dirty="0" smtClean="0"/>
              <a:t> </a:t>
            </a:r>
            <a:r>
              <a:rPr lang="en-US" dirty="0" err="1" smtClean="0"/>
              <a:t>untuk</a:t>
            </a:r>
            <a:r>
              <a:rPr lang="en-US" dirty="0" smtClean="0"/>
              <a:t> </a:t>
            </a:r>
            <a:r>
              <a:rPr lang="en-US" dirty="0" err="1" smtClean="0"/>
              <a:t>mengatur</a:t>
            </a:r>
            <a:r>
              <a:rPr lang="en-US" dirty="0" smtClean="0"/>
              <a:t> </a:t>
            </a:r>
            <a:r>
              <a:rPr lang="en-US" dirty="0" err="1" smtClean="0"/>
              <a:t>jaringan</a:t>
            </a:r>
            <a:r>
              <a:rPr lang="en-US" dirty="0" smtClean="0"/>
              <a:t> </a:t>
            </a:r>
            <a:r>
              <a:rPr lang="en-US" dirty="0" err="1" smtClean="0"/>
              <a:t>namun</a:t>
            </a:r>
            <a:r>
              <a:rPr lang="en-US" dirty="0" smtClean="0"/>
              <a:t> </a:t>
            </a:r>
            <a:r>
              <a:rPr lang="en-US" dirty="0" err="1" smtClean="0"/>
              <a:t>untuk</a:t>
            </a:r>
            <a:r>
              <a:rPr lang="en-US" dirty="0" smtClean="0"/>
              <a:t> </a:t>
            </a:r>
            <a:r>
              <a:rPr lang="en-US" dirty="0" err="1" smtClean="0"/>
              <a:t>menambah</a:t>
            </a:r>
            <a:r>
              <a:rPr lang="en-US" dirty="0" smtClean="0"/>
              <a:t> </a:t>
            </a:r>
            <a:r>
              <a:rPr lang="en-US" dirty="0" err="1" smtClean="0"/>
              <a:t>kehandalah</a:t>
            </a:r>
            <a:r>
              <a:rPr lang="en-US" dirty="0" smtClean="0"/>
              <a:t> </a:t>
            </a:r>
            <a:r>
              <a:rPr lang="en-US" dirty="0" err="1" smtClean="0"/>
              <a:t>dan</a:t>
            </a:r>
            <a:r>
              <a:rPr lang="en-US" dirty="0" smtClean="0"/>
              <a:t> </a:t>
            </a:r>
            <a:r>
              <a:rPr lang="en-US" dirty="0" err="1" smtClean="0"/>
              <a:t>memenuhi</a:t>
            </a:r>
            <a:r>
              <a:rPr lang="en-US" dirty="0" smtClean="0"/>
              <a:t> </a:t>
            </a:r>
            <a:r>
              <a:rPr lang="en-US" dirty="0" err="1" smtClean="0"/>
              <a:t>kebutuhan</a:t>
            </a:r>
            <a:r>
              <a:rPr lang="en-US" dirty="0" smtClean="0"/>
              <a:t> </a:t>
            </a:r>
            <a:r>
              <a:rPr lang="en-US" dirty="0" err="1" smtClean="0"/>
              <a:t>khusus</a:t>
            </a:r>
            <a:r>
              <a:rPr lang="en-US" dirty="0" smtClean="0"/>
              <a:t> </a:t>
            </a:r>
            <a:r>
              <a:rPr lang="en-US" dirty="0" err="1" smtClean="0"/>
              <a:t>bisa</a:t>
            </a:r>
            <a:r>
              <a:rPr lang="en-US" dirty="0" smtClean="0"/>
              <a:t> </a:t>
            </a:r>
            <a:r>
              <a:rPr lang="en-US" dirty="0" err="1" smtClean="0"/>
              <a:t>ditambah</a:t>
            </a:r>
            <a:r>
              <a:rPr lang="en-US" dirty="0" smtClean="0"/>
              <a:t> program </a:t>
            </a:r>
            <a:r>
              <a:rPr lang="en-US" dirty="0" err="1" smtClean="0"/>
              <a:t>jaringan</a:t>
            </a:r>
            <a:r>
              <a:rPr lang="en-US" dirty="0" smtClean="0"/>
              <a:t> yang lain</a:t>
            </a:r>
            <a:r>
              <a:rPr lang="en-US" dirty="0" smtClean="0"/>
              <a:t>.</a:t>
            </a:r>
            <a:endParaRPr lang="id-ID" dirty="0" smtClean="0"/>
          </a:p>
        </p:txBody>
      </p:sp>
    </p:spTree>
  </p:cSld>
  <p:clrMapOvr>
    <a:masterClrMapping/>
  </p:clrMapOvr>
  <p:transition spd="med">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id-ID" smtClean="0"/>
              <a:t>Program Sistem</a:t>
            </a:r>
            <a:endParaRPr lang="en-US" smtClean="0"/>
          </a:p>
        </p:txBody>
      </p:sp>
      <p:sp>
        <p:nvSpPr>
          <p:cNvPr id="15363" name="Rectangle 3"/>
          <p:cNvSpPr>
            <a:spLocks noGrp="1" noChangeArrowheads="1"/>
          </p:cNvSpPr>
          <p:nvPr>
            <p:ph type="body" idx="1"/>
          </p:nvPr>
        </p:nvSpPr>
        <p:spPr/>
        <p:txBody>
          <a:bodyPr>
            <a:normAutofit/>
          </a:bodyPr>
          <a:lstStyle/>
          <a:p>
            <a:pPr marL="609600" indent="-609600" eaLnBrk="1" hangingPunct="1">
              <a:buFontTx/>
              <a:buAutoNum type="arabicPeriod" startAt="2"/>
            </a:pPr>
            <a:r>
              <a:rPr lang="sv-SE" b="1" dirty="0" smtClean="0"/>
              <a:t>Program pengembangan sistem </a:t>
            </a:r>
            <a:endParaRPr lang="sv-SE" dirty="0" smtClean="0"/>
          </a:p>
          <a:p>
            <a:pPr marL="990600" lvl="1" indent="-533400" eaLnBrk="1" hangingPunct="1"/>
            <a:r>
              <a:rPr lang="sv-SE" dirty="0" smtClean="0"/>
              <a:t>Program pengembangan sistem</a:t>
            </a:r>
            <a:r>
              <a:rPr lang="sv-SE" b="1" dirty="0" smtClean="0"/>
              <a:t> </a:t>
            </a:r>
            <a:r>
              <a:rPr lang="sv-SE" dirty="0" smtClean="0"/>
              <a:t>adalah program yang ditujukan untuk membantu pemakai dalam membuat/mengembangkan program. </a:t>
            </a:r>
            <a:endParaRPr lang="id-ID" dirty="0" smtClean="0"/>
          </a:p>
          <a:p>
            <a:pPr marL="990600" lvl="1" indent="-533400" eaLnBrk="1" hangingPunct="1"/>
            <a:r>
              <a:rPr lang="sv-SE" dirty="0" smtClean="0"/>
              <a:t>Termasuk dalam kategori ini yaitu </a:t>
            </a:r>
            <a:r>
              <a:rPr lang="id-ID" b="1" dirty="0" smtClean="0"/>
              <a:t>Penerjemah bahasa pemrograman</a:t>
            </a:r>
            <a:r>
              <a:rPr lang="id-ID" dirty="0" smtClean="0"/>
              <a:t> (</a:t>
            </a:r>
            <a:r>
              <a:rPr lang="sv-SE" dirty="0" smtClean="0"/>
              <a:t>kompiler</a:t>
            </a:r>
            <a:r>
              <a:rPr lang="id-ID" dirty="0" smtClean="0"/>
              <a:t> dan</a:t>
            </a:r>
            <a:r>
              <a:rPr lang="sv-SE" dirty="0" smtClean="0"/>
              <a:t> interpreter</a:t>
            </a:r>
            <a:r>
              <a:rPr lang="id-ID" dirty="0" smtClean="0"/>
              <a:t>)</a:t>
            </a:r>
            <a:r>
              <a:rPr lang="sv-SE" dirty="0" smtClean="0"/>
              <a:t> dan </a:t>
            </a:r>
            <a:r>
              <a:rPr lang="sv-SE" b="1" dirty="0" smtClean="0"/>
              <a:t>program bahasa</a:t>
            </a:r>
            <a:r>
              <a:rPr lang="sv-SE" dirty="0" smtClean="0"/>
              <a:t>.</a:t>
            </a:r>
            <a:endParaRPr lang="en-US" dirty="0" smtClean="0"/>
          </a:p>
          <a:p>
            <a:pPr marL="609600" indent="-609600" eaLnBrk="1" hangingPunct="1"/>
            <a:endParaRPr lang="en-US" dirty="0" smtClean="0"/>
          </a:p>
        </p:txBody>
      </p:sp>
    </p:spTree>
  </p:cSld>
  <p:clrMapOvr>
    <a:masterClrMapping/>
  </p:clrMapOvr>
  <p:transition spd="med">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sv-SE" b="1" smtClean="0"/>
              <a:t>Penerjemah Bahasa Pemrograman</a:t>
            </a:r>
            <a:endParaRPr lang="en-US" smtClean="0"/>
          </a:p>
        </p:txBody>
      </p:sp>
      <p:sp>
        <p:nvSpPr>
          <p:cNvPr id="16387" name="Rectangle 3"/>
          <p:cNvSpPr>
            <a:spLocks noGrp="1" noChangeArrowheads="1"/>
          </p:cNvSpPr>
          <p:nvPr>
            <p:ph type="body" idx="1"/>
          </p:nvPr>
        </p:nvSpPr>
        <p:spPr/>
        <p:txBody>
          <a:bodyPr>
            <a:noAutofit/>
          </a:bodyPr>
          <a:lstStyle/>
          <a:p>
            <a:pPr eaLnBrk="1" hangingPunct="1">
              <a:lnSpc>
                <a:spcPct val="90000"/>
              </a:lnSpc>
            </a:pPr>
            <a:r>
              <a:rPr lang="sv-SE" sz="2800" dirty="0" smtClean="0"/>
              <a:t>Pada dasarnya komputer hanya mengenal kode dalam bentuk biner (bahasa mesin), oleh karena itu program yang ditulis melalui bahasa pemrograman perlu diterjemahkan ke dalam bahasa mesin dengan menggunakan perangkat lunak yang disebut penerjemah bahasa (</a:t>
            </a:r>
            <a:r>
              <a:rPr lang="sv-SE" sz="2800" i="1" dirty="0" smtClean="0"/>
              <a:t>language translator</a:t>
            </a:r>
            <a:r>
              <a:rPr lang="sv-SE" sz="2800" dirty="0" smtClean="0"/>
              <a:t>). </a:t>
            </a:r>
          </a:p>
          <a:p>
            <a:pPr eaLnBrk="1" hangingPunct="1">
              <a:lnSpc>
                <a:spcPct val="90000"/>
              </a:lnSpc>
            </a:pPr>
            <a:r>
              <a:rPr lang="sv-SE" sz="2800" dirty="0" smtClean="0"/>
              <a:t>Penerjemah inilah yang mengubah kode sumber (</a:t>
            </a:r>
            <a:r>
              <a:rPr lang="sv-SE" sz="2800" i="1" dirty="0" smtClean="0"/>
              <a:t>source code</a:t>
            </a:r>
            <a:r>
              <a:rPr lang="sv-SE" sz="2800" dirty="0" smtClean="0"/>
              <a:t>) dari bahasa pemrograman ke dalam bahasa mesin/kode objek.</a:t>
            </a:r>
            <a:endParaRPr lang="en-US" sz="2800" dirty="0" smtClean="0"/>
          </a:p>
        </p:txBody>
      </p:sp>
    </p:spTree>
  </p:cSld>
  <p:clrMapOvr>
    <a:masterClrMapping/>
  </p:clrMapOvr>
  <p:transition spd="med">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sv-SE" b="1" smtClean="0"/>
              <a:t>Penerjemah Bahasa Pemrograman</a:t>
            </a:r>
            <a:endParaRPr lang="en-US" b="1" smtClean="0"/>
          </a:p>
        </p:txBody>
      </p:sp>
      <p:sp>
        <p:nvSpPr>
          <p:cNvPr id="17411" name="Rectangle 3"/>
          <p:cNvSpPr>
            <a:spLocks noGrp="1" noChangeArrowheads="1"/>
          </p:cNvSpPr>
          <p:nvPr>
            <p:ph type="body" idx="1"/>
          </p:nvPr>
        </p:nvSpPr>
        <p:spPr>
          <a:xfrm>
            <a:off x="685800" y="1981200"/>
            <a:ext cx="7772400" cy="4400550"/>
          </a:xfrm>
        </p:spPr>
        <p:txBody>
          <a:bodyPr>
            <a:noAutofit/>
          </a:bodyPr>
          <a:lstStyle/>
          <a:p>
            <a:pPr eaLnBrk="1" hangingPunct="1">
              <a:lnSpc>
                <a:spcPct val="80000"/>
              </a:lnSpc>
              <a:buFontTx/>
              <a:buNone/>
            </a:pPr>
            <a:r>
              <a:rPr lang="es-ES_tradnl" sz="2800" dirty="0" err="1" smtClean="0"/>
              <a:t>Terdapat</a:t>
            </a:r>
            <a:r>
              <a:rPr lang="es-ES_tradnl" sz="2800" dirty="0" smtClean="0"/>
              <a:t> </a:t>
            </a:r>
            <a:r>
              <a:rPr lang="es-ES_tradnl" sz="2800" dirty="0" err="1" smtClean="0"/>
              <a:t>dua</a:t>
            </a:r>
            <a:r>
              <a:rPr lang="es-ES_tradnl" sz="2800" dirty="0" smtClean="0"/>
              <a:t> </a:t>
            </a:r>
            <a:r>
              <a:rPr lang="es-ES_tradnl" sz="2800" dirty="0" err="1" smtClean="0"/>
              <a:t>program</a:t>
            </a:r>
            <a:r>
              <a:rPr lang="es-ES_tradnl" sz="2800" dirty="0" smtClean="0"/>
              <a:t> </a:t>
            </a:r>
            <a:r>
              <a:rPr lang="es-ES_tradnl" sz="2800" dirty="0" err="1" smtClean="0"/>
              <a:t>penerjemah</a:t>
            </a:r>
            <a:r>
              <a:rPr lang="es-ES_tradnl" sz="2800" dirty="0" smtClean="0"/>
              <a:t> </a:t>
            </a:r>
            <a:r>
              <a:rPr lang="es-ES_tradnl" sz="2800" dirty="0" err="1" smtClean="0"/>
              <a:t>bahasa</a:t>
            </a:r>
            <a:r>
              <a:rPr lang="es-ES_tradnl" sz="2800" dirty="0" smtClean="0"/>
              <a:t> </a:t>
            </a:r>
            <a:r>
              <a:rPr lang="es-ES_tradnl" sz="2800" dirty="0" err="1" smtClean="0"/>
              <a:t>pemrograman</a:t>
            </a:r>
            <a:r>
              <a:rPr lang="es-ES_tradnl" sz="2800" dirty="0" smtClean="0"/>
              <a:t> </a:t>
            </a:r>
            <a:r>
              <a:rPr lang="es-ES_tradnl" sz="2800" dirty="0" err="1" smtClean="0"/>
              <a:t>yaitu</a:t>
            </a:r>
            <a:r>
              <a:rPr lang="es-ES_tradnl" sz="2800" dirty="0" smtClean="0"/>
              <a:t> </a:t>
            </a:r>
            <a:r>
              <a:rPr lang="es-ES_tradnl" sz="2800" dirty="0" err="1" smtClean="0"/>
              <a:t>kompiler</a:t>
            </a:r>
            <a:r>
              <a:rPr lang="es-ES_tradnl" sz="2800" dirty="0" smtClean="0"/>
              <a:t> dan </a:t>
            </a:r>
            <a:r>
              <a:rPr lang="es-ES_tradnl" sz="2800" dirty="0" err="1" smtClean="0"/>
              <a:t>interpreter</a:t>
            </a:r>
            <a:r>
              <a:rPr lang="es-ES_tradnl" sz="2800" dirty="0" smtClean="0"/>
              <a:t>.</a:t>
            </a:r>
          </a:p>
          <a:p>
            <a:pPr eaLnBrk="1" hangingPunct="1">
              <a:lnSpc>
                <a:spcPct val="80000"/>
              </a:lnSpc>
            </a:pPr>
            <a:r>
              <a:rPr lang="es-ES_tradnl" sz="2800" dirty="0" err="1" smtClean="0"/>
              <a:t>Kompiler</a:t>
            </a:r>
            <a:r>
              <a:rPr lang="es-ES_tradnl" sz="2800" dirty="0" smtClean="0"/>
              <a:t> </a:t>
            </a:r>
            <a:r>
              <a:rPr lang="es-ES_tradnl" sz="2800" dirty="0" err="1" smtClean="0"/>
              <a:t>adalah</a:t>
            </a:r>
            <a:r>
              <a:rPr lang="es-ES_tradnl" sz="2800" dirty="0" smtClean="0"/>
              <a:t> </a:t>
            </a:r>
            <a:r>
              <a:rPr lang="es-ES_tradnl" sz="2800" dirty="0" err="1" smtClean="0"/>
              <a:t>program</a:t>
            </a:r>
            <a:r>
              <a:rPr lang="es-ES_tradnl" sz="2800" dirty="0" smtClean="0"/>
              <a:t> </a:t>
            </a:r>
            <a:r>
              <a:rPr lang="es-ES_tradnl" sz="2800" dirty="0" err="1" smtClean="0"/>
              <a:t>penerjemah</a:t>
            </a:r>
            <a:r>
              <a:rPr lang="es-ES_tradnl" sz="2800" dirty="0" smtClean="0"/>
              <a:t> yang </a:t>
            </a:r>
            <a:r>
              <a:rPr lang="es-ES_tradnl" sz="2800" dirty="0" err="1" smtClean="0"/>
              <a:t>mengkonversi</a:t>
            </a:r>
            <a:r>
              <a:rPr lang="es-ES_tradnl" sz="2800" dirty="0" smtClean="0"/>
              <a:t> </a:t>
            </a:r>
            <a:r>
              <a:rPr lang="es-ES_tradnl" sz="2800" dirty="0" err="1" smtClean="0"/>
              <a:t>semua</a:t>
            </a:r>
            <a:r>
              <a:rPr lang="es-ES_tradnl" sz="2800" dirty="0" smtClean="0"/>
              <a:t> </a:t>
            </a:r>
            <a:r>
              <a:rPr lang="es-ES_tradnl" sz="2800" dirty="0" err="1" smtClean="0"/>
              <a:t>kode</a:t>
            </a:r>
            <a:r>
              <a:rPr lang="es-ES_tradnl" sz="2800" dirty="0" smtClean="0"/>
              <a:t> </a:t>
            </a:r>
            <a:r>
              <a:rPr lang="es-ES_tradnl" sz="2800" dirty="0" err="1" smtClean="0"/>
              <a:t>sumber</a:t>
            </a:r>
            <a:r>
              <a:rPr lang="es-ES_tradnl" sz="2800" dirty="0" smtClean="0"/>
              <a:t> </a:t>
            </a:r>
            <a:r>
              <a:rPr lang="es-ES_tradnl" sz="2800" dirty="0" err="1" smtClean="0"/>
              <a:t>menjadi</a:t>
            </a:r>
            <a:r>
              <a:rPr lang="es-ES_tradnl" sz="2800" dirty="0" smtClean="0"/>
              <a:t> </a:t>
            </a:r>
            <a:r>
              <a:rPr lang="es-ES_tradnl" sz="2800" dirty="0" err="1" smtClean="0"/>
              <a:t>kode</a:t>
            </a:r>
            <a:r>
              <a:rPr lang="es-ES_tradnl" sz="2800" dirty="0" smtClean="0"/>
              <a:t> </a:t>
            </a:r>
            <a:r>
              <a:rPr lang="es-ES_tradnl" sz="2800" dirty="0" err="1" smtClean="0"/>
              <a:t>objek</a:t>
            </a:r>
            <a:r>
              <a:rPr lang="es-ES_tradnl" sz="2800" dirty="0" smtClean="0"/>
              <a:t>. </a:t>
            </a:r>
            <a:r>
              <a:rPr lang="es-ES_tradnl" sz="2800" dirty="0" err="1" smtClean="0"/>
              <a:t>Contoh</a:t>
            </a:r>
            <a:r>
              <a:rPr lang="es-ES_tradnl" sz="2800" dirty="0" smtClean="0"/>
              <a:t> </a:t>
            </a:r>
            <a:r>
              <a:rPr lang="es-ES_tradnl" sz="2800" dirty="0" err="1" smtClean="0"/>
              <a:t>bahasa</a:t>
            </a:r>
            <a:r>
              <a:rPr lang="es-ES_tradnl" sz="2800" dirty="0" smtClean="0"/>
              <a:t> </a:t>
            </a:r>
            <a:r>
              <a:rPr lang="es-ES_tradnl" sz="2800" dirty="0" err="1" smtClean="0"/>
              <a:t>pemrograman</a:t>
            </a:r>
            <a:r>
              <a:rPr lang="es-ES_tradnl" sz="2800" dirty="0" smtClean="0"/>
              <a:t> yang </a:t>
            </a:r>
            <a:r>
              <a:rPr lang="es-ES_tradnl" sz="2800" dirty="0" err="1" smtClean="0"/>
              <a:t>menggunakan</a:t>
            </a:r>
            <a:r>
              <a:rPr lang="es-ES_tradnl" sz="2800" dirty="0" smtClean="0"/>
              <a:t> </a:t>
            </a:r>
            <a:r>
              <a:rPr lang="es-ES_tradnl" sz="2800" dirty="0" err="1" smtClean="0"/>
              <a:t>kompiler</a:t>
            </a:r>
            <a:r>
              <a:rPr lang="es-ES_tradnl" sz="2800" dirty="0" smtClean="0"/>
              <a:t> </a:t>
            </a:r>
            <a:r>
              <a:rPr lang="es-ES_tradnl" sz="2800" dirty="0" err="1" smtClean="0"/>
              <a:t>adalah</a:t>
            </a:r>
            <a:r>
              <a:rPr lang="es-ES_tradnl" sz="2800" dirty="0" smtClean="0"/>
              <a:t> Pascal dan </a:t>
            </a:r>
            <a:r>
              <a:rPr lang="es-ES_tradnl" sz="2800" dirty="0" err="1" smtClean="0"/>
              <a:t>bahasa</a:t>
            </a:r>
            <a:r>
              <a:rPr lang="es-ES_tradnl" sz="2800" dirty="0" smtClean="0"/>
              <a:t> C.</a:t>
            </a:r>
          </a:p>
          <a:p>
            <a:pPr eaLnBrk="1" hangingPunct="1">
              <a:lnSpc>
                <a:spcPct val="80000"/>
              </a:lnSpc>
            </a:pPr>
            <a:r>
              <a:rPr lang="es-ES_tradnl" sz="2800" dirty="0" err="1" smtClean="0"/>
              <a:t>Interpreter</a:t>
            </a:r>
            <a:r>
              <a:rPr lang="es-ES_tradnl" sz="2800" dirty="0" smtClean="0"/>
              <a:t> </a:t>
            </a:r>
            <a:r>
              <a:rPr lang="es-ES_tradnl" sz="2800" dirty="0" err="1" smtClean="0"/>
              <a:t>adalah</a:t>
            </a:r>
            <a:r>
              <a:rPr lang="es-ES_tradnl" sz="2800" dirty="0" smtClean="0"/>
              <a:t> </a:t>
            </a:r>
            <a:r>
              <a:rPr lang="es-ES_tradnl" sz="2800" dirty="0" err="1" smtClean="0"/>
              <a:t>program</a:t>
            </a:r>
            <a:r>
              <a:rPr lang="es-ES_tradnl" sz="2800" dirty="0" smtClean="0"/>
              <a:t> yang </a:t>
            </a:r>
            <a:r>
              <a:rPr lang="es-ES_tradnl" sz="2800" dirty="0" err="1" smtClean="0"/>
              <a:t>menerjemahkan</a:t>
            </a:r>
            <a:r>
              <a:rPr lang="es-ES_tradnl" sz="2800" dirty="0" smtClean="0"/>
              <a:t> </a:t>
            </a:r>
            <a:r>
              <a:rPr lang="es-ES_tradnl" sz="2800" dirty="0" err="1" smtClean="0"/>
              <a:t>satu</a:t>
            </a:r>
            <a:r>
              <a:rPr lang="es-ES_tradnl" sz="2800" dirty="0" smtClean="0"/>
              <a:t> </a:t>
            </a:r>
            <a:r>
              <a:rPr lang="es-ES_tradnl" sz="2800" dirty="0" err="1" smtClean="0"/>
              <a:t>persatu</a:t>
            </a:r>
            <a:r>
              <a:rPr lang="es-ES_tradnl" sz="2800" dirty="0" smtClean="0"/>
              <a:t> </a:t>
            </a:r>
            <a:r>
              <a:rPr lang="es-ES_tradnl" sz="2800" dirty="0" err="1" smtClean="0"/>
              <a:t>instruksi</a:t>
            </a:r>
            <a:r>
              <a:rPr lang="es-ES_tradnl" sz="2800" dirty="0" smtClean="0"/>
              <a:t> </a:t>
            </a:r>
            <a:r>
              <a:rPr lang="es-ES_tradnl" sz="2800" dirty="0" err="1" smtClean="0"/>
              <a:t>dalam</a:t>
            </a:r>
            <a:r>
              <a:rPr lang="es-ES_tradnl" sz="2800" dirty="0" smtClean="0"/>
              <a:t> </a:t>
            </a:r>
            <a:r>
              <a:rPr lang="es-ES_tradnl" sz="2800" dirty="0" err="1" smtClean="0"/>
              <a:t>kode</a:t>
            </a:r>
            <a:r>
              <a:rPr lang="es-ES_tradnl" sz="2800" dirty="0" smtClean="0"/>
              <a:t> </a:t>
            </a:r>
            <a:r>
              <a:rPr lang="es-ES_tradnl" sz="2800" dirty="0" err="1" smtClean="0"/>
              <a:t>sumber</a:t>
            </a:r>
            <a:r>
              <a:rPr lang="es-ES_tradnl" sz="2800" dirty="0" smtClean="0"/>
              <a:t> dan </a:t>
            </a:r>
            <a:r>
              <a:rPr lang="es-ES_tradnl" sz="2800" dirty="0" err="1" smtClean="0"/>
              <a:t>kemudian</a:t>
            </a:r>
            <a:r>
              <a:rPr lang="es-ES_tradnl" sz="2800" dirty="0" smtClean="0"/>
              <a:t> </a:t>
            </a:r>
            <a:r>
              <a:rPr lang="es-ES_tradnl" sz="2800" dirty="0" err="1" smtClean="0"/>
              <a:t>segera</a:t>
            </a:r>
            <a:r>
              <a:rPr lang="es-ES_tradnl" sz="2800" dirty="0" smtClean="0"/>
              <a:t> </a:t>
            </a:r>
            <a:r>
              <a:rPr lang="es-ES_tradnl" sz="2800" dirty="0" err="1" smtClean="0"/>
              <a:t>menjalankan</a:t>
            </a:r>
            <a:r>
              <a:rPr lang="es-ES_tradnl" sz="2800" dirty="0" smtClean="0"/>
              <a:t> </a:t>
            </a:r>
            <a:r>
              <a:rPr lang="es-ES_tradnl" sz="2800" dirty="0" err="1" smtClean="0"/>
              <a:t>instruksi</a:t>
            </a:r>
            <a:r>
              <a:rPr lang="es-ES_tradnl" sz="2800" dirty="0" smtClean="0"/>
              <a:t> yang </a:t>
            </a:r>
            <a:r>
              <a:rPr lang="es-ES_tradnl" sz="2800" dirty="0" err="1" smtClean="0"/>
              <a:t>telah</a:t>
            </a:r>
            <a:r>
              <a:rPr lang="es-ES_tradnl" sz="2800" dirty="0" smtClean="0"/>
              <a:t> </a:t>
            </a:r>
            <a:r>
              <a:rPr lang="es-ES_tradnl" sz="2800" dirty="0" err="1" smtClean="0"/>
              <a:t>diterjemahkan</a:t>
            </a:r>
            <a:r>
              <a:rPr lang="es-ES_tradnl" sz="2800" dirty="0" smtClean="0"/>
              <a:t> </a:t>
            </a:r>
            <a:r>
              <a:rPr lang="es-ES_tradnl" sz="2800" dirty="0" err="1" smtClean="0"/>
              <a:t>tersebut</a:t>
            </a:r>
            <a:r>
              <a:rPr lang="es-ES_tradnl" sz="2800" dirty="0" smtClean="0"/>
              <a:t>. </a:t>
            </a:r>
            <a:r>
              <a:rPr lang="es-ES_tradnl" sz="2800" dirty="0" err="1" smtClean="0"/>
              <a:t>Contohnya</a:t>
            </a:r>
            <a:r>
              <a:rPr lang="es-ES_tradnl" sz="2800" dirty="0" smtClean="0"/>
              <a:t> </a:t>
            </a:r>
            <a:r>
              <a:rPr lang="es-ES_tradnl" sz="2800" dirty="0" err="1" smtClean="0"/>
              <a:t>bahasa</a:t>
            </a:r>
            <a:r>
              <a:rPr lang="es-ES_tradnl" sz="2800" dirty="0" smtClean="0"/>
              <a:t> </a:t>
            </a:r>
            <a:r>
              <a:rPr lang="es-ES_tradnl" sz="2800" dirty="0" err="1" smtClean="0"/>
              <a:t>pemrogramannya</a:t>
            </a:r>
            <a:r>
              <a:rPr lang="es-ES_tradnl" sz="2800" dirty="0" smtClean="0"/>
              <a:t> </a:t>
            </a:r>
            <a:r>
              <a:rPr lang="es-ES_tradnl" sz="2800" dirty="0" err="1" smtClean="0"/>
              <a:t>adalah</a:t>
            </a:r>
            <a:r>
              <a:rPr lang="es-ES_tradnl" sz="2800" dirty="0" smtClean="0"/>
              <a:t> BASIC.</a:t>
            </a:r>
            <a:endParaRPr lang="en-US" sz="2800" dirty="0" smtClean="0"/>
          </a:p>
        </p:txBody>
      </p:sp>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Komponen</a:t>
            </a:r>
            <a:r>
              <a:rPr lang="en-US" sz="4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48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teknologi</a:t>
            </a:r>
            <a:r>
              <a:rPr lang="en-US" sz="4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48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informasi</a:t>
            </a:r>
            <a:endParaRPr lang="en-US" dirty="0"/>
          </a:p>
        </p:txBody>
      </p:sp>
      <p:sp>
        <p:nvSpPr>
          <p:cNvPr id="3" name="Content Placeholder 2"/>
          <p:cNvSpPr>
            <a:spLocks noGrp="1"/>
          </p:cNvSpPr>
          <p:nvPr>
            <p:ph idx="1"/>
          </p:nvPr>
        </p:nvSpPr>
        <p:spPr/>
        <p:txBody>
          <a:bodyPr/>
          <a:lstStyle/>
          <a:p>
            <a:r>
              <a:rPr lang="en-US" dirty="0" smtClean="0"/>
              <a:t>Hardware</a:t>
            </a:r>
          </a:p>
          <a:p>
            <a:r>
              <a:rPr lang="en-US" dirty="0" smtClean="0"/>
              <a:t>Software</a:t>
            </a:r>
          </a:p>
          <a:p>
            <a:r>
              <a:rPr lang="en-US" dirty="0" err="1" smtClean="0"/>
              <a:t>Brainware</a:t>
            </a:r>
            <a:endParaRPr lang="en-US" dirty="0" smtClean="0"/>
          </a:p>
          <a:p>
            <a:pPr>
              <a:buNone/>
            </a:pPr>
            <a:endParaRPr lang="en-US" dirty="0"/>
          </a:p>
        </p:txBody>
      </p:sp>
    </p:spTree>
  </p:cSld>
  <p:clrMapOvr>
    <a:masterClrMapping/>
  </p:clrMapOvr>
  <p:transition spd="med">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marL="838200" indent="-838200" eaLnBrk="1" hangingPunct="1"/>
            <a:r>
              <a:rPr lang="sv-SE" sz="4000" b="1" smtClean="0"/>
              <a:t>Perangkat Lunak Bahasa / Bahasa Pemrograman</a:t>
            </a:r>
            <a:endParaRPr lang="en-US" sz="4000" b="1" smtClean="0"/>
          </a:p>
        </p:txBody>
      </p:sp>
      <p:sp>
        <p:nvSpPr>
          <p:cNvPr id="18435" name="Rectangle 3"/>
          <p:cNvSpPr>
            <a:spLocks noGrp="1" noChangeArrowheads="1"/>
          </p:cNvSpPr>
          <p:nvPr>
            <p:ph type="body" idx="1"/>
          </p:nvPr>
        </p:nvSpPr>
        <p:spPr/>
        <p:txBody>
          <a:bodyPr>
            <a:normAutofit/>
          </a:bodyPr>
          <a:lstStyle/>
          <a:p>
            <a:pPr eaLnBrk="1" hangingPunct="1">
              <a:lnSpc>
                <a:spcPct val="80000"/>
              </a:lnSpc>
            </a:pPr>
            <a:r>
              <a:rPr lang="sv-SE" dirty="0" smtClean="0"/>
              <a:t>Bahasa pemrograman merupakan program khusus yang sudah disediakan oleh pabrik komputer atau perusahaan perangkat lunak, yang digunakan untuk mengembangkan aplikasi. </a:t>
            </a:r>
          </a:p>
          <a:p>
            <a:pPr eaLnBrk="1" hangingPunct="1">
              <a:lnSpc>
                <a:spcPct val="80000"/>
              </a:lnSpc>
            </a:pPr>
            <a:r>
              <a:rPr lang="sv-SE" dirty="0" smtClean="0"/>
              <a:t>Program bahasa berfungsi sebagai penterjemeh antara bahasa yang ditulis dengan bahasa awam sehari-hari menjadi bahasa mesin yang dimengerti oleh komputer.</a:t>
            </a:r>
            <a:endParaRPr lang="en-US" dirty="0" smtClean="0"/>
          </a:p>
        </p:txBody>
      </p:sp>
    </p:spTree>
  </p:cSld>
  <p:clrMapOvr>
    <a:masterClrMapping/>
  </p:clrMapOvr>
  <p:transition spd="med">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id-ID" smtClean="0"/>
              <a:t>Macam-macam Bahasa Pemrograman</a:t>
            </a:r>
            <a:endParaRPr lang="en-US" smtClean="0"/>
          </a:p>
        </p:txBody>
      </p:sp>
      <p:sp>
        <p:nvSpPr>
          <p:cNvPr id="19459" name="Rectangle 3"/>
          <p:cNvSpPr>
            <a:spLocks noGrp="1" noChangeArrowheads="1"/>
          </p:cNvSpPr>
          <p:nvPr>
            <p:ph type="body" idx="1"/>
          </p:nvPr>
        </p:nvSpPr>
        <p:spPr/>
        <p:txBody>
          <a:bodyPr/>
          <a:lstStyle/>
          <a:p>
            <a:pPr eaLnBrk="1" hangingPunct="1">
              <a:lnSpc>
                <a:spcPct val="90000"/>
              </a:lnSpc>
            </a:pPr>
            <a:r>
              <a:rPr lang="id-ID" b="1" smtClean="0"/>
              <a:t>Bahasa Mesin</a:t>
            </a:r>
          </a:p>
          <a:p>
            <a:pPr eaLnBrk="1" hangingPunct="1">
              <a:lnSpc>
                <a:spcPct val="90000"/>
              </a:lnSpc>
            </a:pPr>
            <a:r>
              <a:rPr lang="en-US" b="1" smtClean="0"/>
              <a:t>Bahasa pemrograman tingkat bawah (</a:t>
            </a:r>
            <a:r>
              <a:rPr lang="en-US" b="1" i="1" smtClean="0"/>
              <a:t>low level language</a:t>
            </a:r>
            <a:r>
              <a:rPr lang="en-US" b="1" smtClean="0"/>
              <a:t>) </a:t>
            </a:r>
          </a:p>
          <a:p>
            <a:pPr eaLnBrk="1" hangingPunct="1">
              <a:lnSpc>
                <a:spcPct val="90000"/>
              </a:lnSpc>
            </a:pPr>
            <a:r>
              <a:rPr lang="en-US" b="1" smtClean="0"/>
              <a:t>Bahasa pemrograman tingkat tinggi (</a:t>
            </a:r>
            <a:r>
              <a:rPr lang="en-US" b="1" i="1" smtClean="0"/>
              <a:t>high level language</a:t>
            </a:r>
            <a:r>
              <a:rPr lang="en-US" b="1" smtClean="0"/>
              <a:t>)</a:t>
            </a:r>
            <a:r>
              <a:rPr lang="en-US" smtClean="0"/>
              <a:t> </a:t>
            </a:r>
          </a:p>
          <a:p>
            <a:pPr eaLnBrk="1" hangingPunct="1">
              <a:lnSpc>
                <a:spcPct val="90000"/>
              </a:lnSpc>
            </a:pPr>
            <a:r>
              <a:rPr lang="en-US" b="1" smtClean="0"/>
              <a:t>Bahasa pemrograman berorientasi objek (</a:t>
            </a:r>
            <a:r>
              <a:rPr lang="en-US" b="1" i="1" smtClean="0"/>
              <a:t>object oriented  language</a:t>
            </a:r>
            <a:r>
              <a:rPr lang="en-US" b="1" smtClean="0"/>
              <a:t>)</a:t>
            </a:r>
          </a:p>
          <a:p>
            <a:pPr eaLnBrk="1" hangingPunct="1">
              <a:lnSpc>
                <a:spcPct val="90000"/>
              </a:lnSpc>
              <a:buFontTx/>
              <a:buNone/>
            </a:pPr>
            <a:endParaRPr lang="en-US" smtClean="0"/>
          </a:p>
        </p:txBody>
      </p:sp>
    </p:spTree>
  </p:cSld>
  <p:clrMapOvr>
    <a:masterClrMapping/>
  </p:clrMapOvr>
  <p:transition spd="med">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sv-SE" b="1" dirty="0" smtClean="0"/>
              <a:t>Bahasa mesin (generasi ke-1)</a:t>
            </a:r>
            <a:r>
              <a:rPr lang="en-US" dirty="0" smtClean="0"/>
              <a:t> </a:t>
            </a:r>
          </a:p>
        </p:txBody>
      </p:sp>
      <p:sp>
        <p:nvSpPr>
          <p:cNvPr id="20483" name="Rectangle 3"/>
          <p:cNvSpPr>
            <a:spLocks noGrp="1" noChangeArrowheads="1"/>
          </p:cNvSpPr>
          <p:nvPr>
            <p:ph type="body" idx="1"/>
          </p:nvPr>
        </p:nvSpPr>
        <p:spPr/>
        <p:txBody>
          <a:bodyPr/>
          <a:lstStyle/>
          <a:p>
            <a:pPr eaLnBrk="1" hangingPunct="1">
              <a:lnSpc>
                <a:spcPct val="90000"/>
              </a:lnSpc>
            </a:pPr>
            <a:r>
              <a:rPr lang="sv-SE" sz="2800" smtClean="0"/>
              <a:t>jika bahasa pemrograman tidak tersedia maka pembuat program (</a:t>
            </a:r>
            <a:r>
              <a:rPr lang="sv-SE" sz="2800" i="1" smtClean="0"/>
              <a:t>programmer</a:t>
            </a:r>
            <a:r>
              <a:rPr lang="sv-SE" sz="2800" smtClean="0"/>
              <a:t>) harus menulis programnya langsung dalam bahasa mesin yang berbentuk bilangan-bilangan binari</a:t>
            </a:r>
            <a:r>
              <a:rPr lang="en-US" sz="2800" smtClean="0"/>
              <a:t>.</a:t>
            </a:r>
          </a:p>
          <a:p>
            <a:pPr eaLnBrk="1" hangingPunct="1">
              <a:lnSpc>
                <a:spcPct val="90000"/>
              </a:lnSpc>
            </a:pPr>
            <a:r>
              <a:rPr lang="en-US" sz="2800" smtClean="0"/>
              <a:t>Bahasa mesin yaitu suatu instruksi program yang ditulis dalam bentuk bahasa yang dapat dimengerti oleh mesin (</a:t>
            </a:r>
            <a:r>
              <a:rPr lang="en-US" sz="2800" i="1" smtClean="0"/>
              <a:t>binary code</a:t>
            </a:r>
            <a:r>
              <a:rPr lang="en-US" sz="2800" smtClean="0"/>
              <a:t>)</a:t>
            </a:r>
          </a:p>
        </p:txBody>
      </p:sp>
    </p:spTree>
  </p:cSld>
  <p:clrMapOvr>
    <a:masterClrMapping/>
  </p:clrMapOvr>
  <p:transition spd="med">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sz="4000" b="1" dirty="0" err="1" smtClean="0"/>
              <a:t>Bahasa</a:t>
            </a:r>
            <a:r>
              <a:rPr lang="en-US" sz="4000" b="1" dirty="0" smtClean="0"/>
              <a:t> </a:t>
            </a:r>
            <a:r>
              <a:rPr lang="en-US" sz="4000" b="1" dirty="0" err="1" smtClean="0"/>
              <a:t>pemrograman</a:t>
            </a:r>
            <a:r>
              <a:rPr lang="en-US" sz="4000" b="1" dirty="0" smtClean="0"/>
              <a:t> </a:t>
            </a:r>
            <a:r>
              <a:rPr lang="en-US" sz="4000" b="1" dirty="0" err="1" smtClean="0"/>
              <a:t>tingkat</a:t>
            </a:r>
            <a:r>
              <a:rPr lang="en-US" sz="4000" b="1" dirty="0" smtClean="0"/>
              <a:t> </a:t>
            </a:r>
            <a:r>
              <a:rPr lang="en-US" sz="4000" b="1" dirty="0" err="1" smtClean="0"/>
              <a:t>bawah</a:t>
            </a:r>
            <a:r>
              <a:rPr lang="en-US" sz="4000" b="1" dirty="0" smtClean="0"/>
              <a:t> (</a:t>
            </a:r>
            <a:r>
              <a:rPr lang="en-US" sz="4000" b="1" i="1" dirty="0" err="1" smtClean="0"/>
              <a:t>generasi</a:t>
            </a:r>
            <a:r>
              <a:rPr lang="en-US" sz="4000" b="1" i="1" dirty="0" smtClean="0"/>
              <a:t> ke-2)</a:t>
            </a:r>
            <a:endParaRPr lang="en-US" sz="4000" dirty="0" smtClean="0"/>
          </a:p>
        </p:txBody>
      </p:sp>
      <p:sp>
        <p:nvSpPr>
          <p:cNvPr id="21507" name="Rectangle 3"/>
          <p:cNvSpPr>
            <a:spLocks noGrp="1" noChangeArrowheads="1"/>
          </p:cNvSpPr>
          <p:nvPr>
            <p:ph type="body" idx="1"/>
          </p:nvPr>
        </p:nvSpPr>
        <p:spPr/>
        <p:txBody>
          <a:bodyPr>
            <a:normAutofit/>
          </a:bodyPr>
          <a:lstStyle/>
          <a:p>
            <a:pPr marL="609600" indent="-609600" eaLnBrk="1" hangingPunct="1">
              <a:lnSpc>
                <a:spcPct val="90000"/>
              </a:lnSpc>
            </a:pPr>
            <a:r>
              <a:rPr lang="en-US" sz="2800" dirty="0" err="1" smtClean="0"/>
              <a:t>Istilah</a:t>
            </a:r>
            <a:r>
              <a:rPr lang="en-US" sz="2800" dirty="0" smtClean="0"/>
              <a:t> </a:t>
            </a:r>
            <a:r>
              <a:rPr lang="en-US" sz="2800" dirty="0" err="1" smtClean="0"/>
              <a:t>bahasa</a:t>
            </a:r>
            <a:r>
              <a:rPr lang="en-US" sz="2800" dirty="0" smtClean="0"/>
              <a:t> </a:t>
            </a:r>
            <a:r>
              <a:rPr lang="en-US" sz="2800" dirty="0" err="1" smtClean="0"/>
              <a:t>pemrograman</a:t>
            </a:r>
            <a:r>
              <a:rPr lang="en-US" sz="2800" dirty="0" smtClean="0"/>
              <a:t> </a:t>
            </a:r>
            <a:r>
              <a:rPr lang="en-US" sz="2800" dirty="0" err="1" smtClean="0"/>
              <a:t>tingkat</a:t>
            </a:r>
            <a:r>
              <a:rPr lang="en-US" sz="2800" dirty="0" smtClean="0"/>
              <a:t> </a:t>
            </a:r>
            <a:r>
              <a:rPr lang="en-US" sz="2800" dirty="0" err="1" smtClean="0"/>
              <a:t>bawah</a:t>
            </a:r>
            <a:r>
              <a:rPr lang="en-US" sz="2800" dirty="0" smtClean="0"/>
              <a:t> </a:t>
            </a:r>
            <a:r>
              <a:rPr lang="en-US" sz="2800" dirty="0" err="1" smtClean="0"/>
              <a:t>digunakan</a:t>
            </a:r>
            <a:r>
              <a:rPr lang="en-US" sz="2800" dirty="0" smtClean="0"/>
              <a:t> </a:t>
            </a:r>
            <a:r>
              <a:rPr lang="en-US" sz="2800" dirty="0" err="1" smtClean="0"/>
              <a:t>untuk</a:t>
            </a:r>
            <a:r>
              <a:rPr lang="en-US" sz="2800" dirty="0" smtClean="0"/>
              <a:t> </a:t>
            </a:r>
            <a:r>
              <a:rPr lang="en-US" sz="2800" dirty="0" err="1" smtClean="0"/>
              <a:t>menyatakan</a:t>
            </a:r>
            <a:r>
              <a:rPr lang="en-US" sz="2800" dirty="0" smtClean="0"/>
              <a:t> </a:t>
            </a:r>
            <a:r>
              <a:rPr lang="en-US" sz="2800" dirty="0" err="1" smtClean="0"/>
              <a:t>kelompok</a:t>
            </a:r>
            <a:r>
              <a:rPr lang="en-US" sz="2800" dirty="0" smtClean="0"/>
              <a:t> </a:t>
            </a:r>
            <a:r>
              <a:rPr lang="en-US" sz="2800" dirty="0" err="1" smtClean="0"/>
              <a:t>bahasa</a:t>
            </a:r>
            <a:r>
              <a:rPr lang="en-US" sz="2800" dirty="0" smtClean="0"/>
              <a:t> </a:t>
            </a:r>
            <a:r>
              <a:rPr lang="en-US" sz="2800" dirty="0" err="1" smtClean="0"/>
              <a:t>pemrograman</a:t>
            </a:r>
            <a:r>
              <a:rPr lang="en-US" sz="2800" dirty="0" smtClean="0"/>
              <a:t> yang </a:t>
            </a:r>
            <a:r>
              <a:rPr lang="en-US" sz="2800" dirty="0" err="1" smtClean="0"/>
              <a:t>berorientasi</a:t>
            </a:r>
            <a:r>
              <a:rPr lang="en-US" sz="2800" dirty="0" smtClean="0"/>
              <a:t> </a:t>
            </a:r>
            <a:r>
              <a:rPr lang="en-US" sz="2800" dirty="0" err="1" smtClean="0"/>
              <a:t>pada</a:t>
            </a:r>
            <a:r>
              <a:rPr lang="en-US" sz="2800" dirty="0" smtClean="0"/>
              <a:t> </a:t>
            </a:r>
            <a:r>
              <a:rPr lang="en-US" sz="2800" dirty="0" err="1" smtClean="0"/>
              <a:t>mesin</a:t>
            </a:r>
            <a:r>
              <a:rPr lang="en-US" sz="2800" dirty="0" smtClean="0"/>
              <a:t>. </a:t>
            </a:r>
          </a:p>
          <a:p>
            <a:pPr marL="609600" indent="-609600" eaLnBrk="1" hangingPunct="1">
              <a:lnSpc>
                <a:spcPct val="90000"/>
              </a:lnSpc>
            </a:pPr>
            <a:r>
              <a:rPr lang="en-US" sz="2800" dirty="0" err="1" smtClean="0"/>
              <a:t>Sebagai</a:t>
            </a:r>
            <a:r>
              <a:rPr lang="en-US" sz="2800" dirty="0" smtClean="0"/>
              <a:t> </a:t>
            </a:r>
            <a:r>
              <a:rPr lang="en-US" sz="2800" dirty="0" err="1" smtClean="0"/>
              <a:t>contohnya</a:t>
            </a:r>
            <a:r>
              <a:rPr lang="en-US" sz="2800" dirty="0" smtClean="0"/>
              <a:t> </a:t>
            </a:r>
            <a:r>
              <a:rPr lang="en-US" sz="2800" dirty="0" err="1" smtClean="0"/>
              <a:t>adalah</a:t>
            </a:r>
            <a:r>
              <a:rPr lang="en-US" sz="2800" dirty="0" smtClean="0"/>
              <a:t> </a:t>
            </a:r>
            <a:r>
              <a:rPr lang="en-US" sz="2800" i="1" dirty="0" smtClean="0"/>
              <a:t>assembler</a:t>
            </a:r>
            <a:r>
              <a:rPr lang="en-US" sz="2800" dirty="0" smtClean="0"/>
              <a:t> yang </a:t>
            </a:r>
            <a:r>
              <a:rPr lang="en-US" sz="2800" dirty="0" err="1" smtClean="0"/>
              <a:t>merupakan</a:t>
            </a:r>
            <a:r>
              <a:rPr lang="en-US" sz="2800" dirty="0" smtClean="0"/>
              <a:t> program yang </a:t>
            </a:r>
            <a:r>
              <a:rPr lang="en-US" sz="2800" dirty="0" err="1" smtClean="0"/>
              <a:t>digunakan</a:t>
            </a:r>
            <a:r>
              <a:rPr lang="en-US" sz="2800" dirty="0" smtClean="0"/>
              <a:t> </a:t>
            </a:r>
            <a:r>
              <a:rPr lang="en-US" sz="2800" dirty="0" err="1" smtClean="0"/>
              <a:t>untuk</a:t>
            </a:r>
            <a:r>
              <a:rPr lang="en-US" sz="2800" dirty="0" smtClean="0"/>
              <a:t> </a:t>
            </a:r>
            <a:r>
              <a:rPr lang="en-US" sz="2800" dirty="0" err="1" smtClean="0"/>
              <a:t>menerjemahkan</a:t>
            </a:r>
            <a:r>
              <a:rPr lang="en-US" sz="2800" dirty="0" smtClean="0"/>
              <a:t> program </a:t>
            </a:r>
            <a:r>
              <a:rPr lang="en-US" sz="2800" dirty="0" err="1" smtClean="0"/>
              <a:t>aplikasi</a:t>
            </a:r>
            <a:r>
              <a:rPr lang="en-US" sz="2800" dirty="0" smtClean="0"/>
              <a:t> yang </a:t>
            </a:r>
            <a:r>
              <a:rPr lang="en-US" sz="2800" dirty="0" err="1" smtClean="0"/>
              <a:t>ditulis</a:t>
            </a:r>
            <a:r>
              <a:rPr lang="en-US" sz="2800" dirty="0" smtClean="0"/>
              <a:t> </a:t>
            </a:r>
            <a:r>
              <a:rPr lang="en-US" sz="2800" dirty="0" err="1" smtClean="0"/>
              <a:t>dengan</a:t>
            </a:r>
            <a:r>
              <a:rPr lang="en-US" sz="2800" dirty="0" smtClean="0"/>
              <a:t> </a:t>
            </a:r>
            <a:r>
              <a:rPr lang="en-US" sz="2800" dirty="0" err="1" smtClean="0"/>
              <a:t>bahasa</a:t>
            </a:r>
            <a:r>
              <a:rPr lang="en-US" sz="2800" dirty="0" smtClean="0"/>
              <a:t> </a:t>
            </a:r>
            <a:r>
              <a:rPr lang="en-US" sz="2800" dirty="0" err="1" smtClean="0"/>
              <a:t>rakitan</a:t>
            </a:r>
            <a:r>
              <a:rPr lang="en-US" sz="2800" dirty="0" smtClean="0"/>
              <a:t> (</a:t>
            </a:r>
            <a:r>
              <a:rPr lang="en-US" sz="2800" i="1" dirty="0" smtClean="0"/>
              <a:t>assembly language</a:t>
            </a:r>
            <a:r>
              <a:rPr lang="en-US" sz="2800" dirty="0" smtClean="0"/>
              <a:t>) </a:t>
            </a:r>
            <a:r>
              <a:rPr lang="en-US" sz="2800" dirty="0" err="1" smtClean="0"/>
              <a:t>atau</a:t>
            </a:r>
            <a:r>
              <a:rPr lang="en-US" sz="2800" dirty="0" smtClean="0"/>
              <a:t> </a:t>
            </a:r>
            <a:r>
              <a:rPr lang="en-US" sz="2800" dirty="0" err="1" smtClean="0"/>
              <a:t>bahasa</a:t>
            </a:r>
            <a:r>
              <a:rPr lang="en-US" sz="2800" dirty="0" smtClean="0"/>
              <a:t> </a:t>
            </a:r>
            <a:r>
              <a:rPr lang="en-US" sz="2800" dirty="0" err="1" smtClean="0"/>
              <a:t>pemrograman</a:t>
            </a:r>
            <a:r>
              <a:rPr lang="en-US" sz="2800" dirty="0" smtClean="0"/>
              <a:t> </a:t>
            </a:r>
            <a:r>
              <a:rPr lang="en-US" sz="2800" dirty="0" err="1" smtClean="0"/>
              <a:t>simbolik</a:t>
            </a:r>
            <a:r>
              <a:rPr lang="en-US" sz="2800" dirty="0" smtClean="0"/>
              <a:t> (</a:t>
            </a:r>
            <a:r>
              <a:rPr lang="en-US" sz="2800" i="1" dirty="0" smtClean="0"/>
              <a:t>symbolic programming language</a:t>
            </a:r>
            <a:r>
              <a:rPr lang="en-US" sz="2800" dirty="0" smtClean="0"/>
              <a:t>) </a:t>
            </a:r>
            <a:r>
              <a:rPr lang="en-US" sz="2800" dirty="0" err="1" smtClean="0"/>
              <a:t>menjadi</a:t>
            </a:r>
            <a:r>
              <a:rPr lang="en-US" sz="2800" dirty="0" smtClean="0"/>
              <a:t> </a:t>
            </a:r>
            <a:r>
              <a:rPr lang="en-US" sz="2800" dirty="0" err="1" smtClean="0"/>
              <a:t>bahasa</a:t>
            </a:r>
            <a:r>
              <a:rPr lang="en-US" sz="2800" dirty="0" smtClean="0"/>
              <a:t> </a:t>
            </a:r>
            <a:r>
              <a:rPr lang="en-US" sz="2800" dirty="0" err="1" smtClean="0"/>
              <a:t>mesin</a:t>
            </a:r>
            <a:r>
              <a:rPr lang="en-US" sz="2800" dirty="0" smtClean="0"/>
              <a:t>.</a:t>
            </a:r>
          </a:p>
        </p:txBody>
      </p:sp>
    </p:spTree>
  </p:cSld>
  <p:clrMapOvr>
    <a:masterClrMapping/>
  </p:clrMapOvr>
  <p:transition spd="med">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US" sz="4000" b="1" dirty="0" err="1" smtClean="0"/>
              <a:t>Bahasa</a:t>
            </a:r>
            <a:r>
              <a:rPr lang="en-US" sz="4000" b="1" dirty="0" smtClean="0"/>
              <a:t> </a:t>
            </a:r>
            <a:r>
              <a:rPr lang="en-US" sz="4000" b="1" dirty="0" err="1" smtClean="0"/>
              <a:t>pemrograman</a:t>
            </a:r>
            <a:r>
              <a:rPr lang="en-US" sz="4000" b="1" dirty="0" smtClean="0"/>
              <a:t> </a:t>
            </a:r>
            <a:r>
              <a:rPr lang="en-US" sz="4000" b="1" dirty="0" err="1" smtClean="0"/>
              <a:t>tingkat</a:t>
            </a:r>
            <a:r>
              <a:rPr lang="en-US" sz="4000" b="1" dirty="0" smtClean="0"/>
              <a:t> </a:t>
            </a:r>
            <a:r>
              <a:rPr lang="en-US" sz="4000" b="1" dirty="0" err="1" smtClean="0"/>
              <a:t>tinggi</a:t>
            </a:r>
            <a:r>
              <a:rPr lang="en-US" sz="4000" b="1" dirty="0" smtClean="0"/>
              <a:t> (</a:t>
            </a:r>
            <a:r>
              <a:rPr lang="en-US" sz="4000" b="1" i="1" dirty="0" err="1" smtClean="0"/>
              <a:t>generasi</a:t>
            </a:r>
            <a:r>
              <a:rPr lang="en-US" sz="4000" b="1" i="1" dirty="0" smtClean="0"/>
              <a:t> ke-3</a:t>
            </a:r>
            <a:r>
              <a:rPr lang="en-US" sz="4000" b="1" dirty="0" smtClean="0"/>
              <a:t>) </a:t>
            </a:r>
            <a:endParaRPr lang="en-US" sz="4000" dirty="0" smtClean="0"/>
          </a:p>
        </p:txBody>
      </p:sp>
      <p:sp>
        <p:nvSpPr>
          <p:cNvPr id="22531" name="Rectangle 3"/>
          <p:cNvSpPr>
            <a:spLocks noGrp="1" noChangeArrowheads="1"/>
          </p:cNvSpPr>
          <p:nvPr>
            <p:ph type="body" idx="1"/>
          </p:nvPr>
        </p:nvSpPr>
        <p:spPr/>
        <p:txBody>
          <a:bodyPr/>
          <a:lstStyle/>
          <a:p>
            <a:pPr marL="609600" indent="-609600" eaLnBrk="1" hangingPunct="1"/>
            <a:r>
              <a:rPr lang="en-US" smtClean="0"/>
              <a:t>Bahasa pemrograman tingkat tinggi menyatakan bahasa-bahasa pemrograman yang lebih berorientasi pada manusia. </a:t>
            </a:r>
          </a:p>
          <a:p>
            <a:pPr marL="609600" indent="-609600" eaLnBrk="1" hangingPunct="1"/>
            <a:r>
              <a:rPr lang="id-ID" smtClean="0"/>
              <a:t>Bahasa</a:t>
            </a:r>
            <a:r>
              <a:rPr lang="es-ES_tradnl" smtClean="0"/>
              <a:t> C, dan Pascal termasuk ke dalam bahasa ini.</a:t>
            </a:r>
            <a:r>
              <a:rPr lang="en-US" sz="2000" smtClean="0"/>
              <a:t> </a:t>
            </a:r>
          </a:p>
        </p:txBody>
      </p:sp>
    </p:spTree>
  </p:cSld>
  <p:clrMapOvr>
    <a:masterClrMapping/>
  </p:clrMapOvr>
  <p:transition spd="med">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r>
              <a:rPr lang="en-US" sz="4000" b="1" dirty="0" err="1" smtClean="0"/>
              <a:t>Bahasa</a:t>
            </a:r>
            <a:r>
              <a:rPr lang="en-US" sz="4000" b="1" dirty="0" smtClean="0"/>
              <a:t> </a:t>
            </a:r>
            <a:r>
              <a:rPr lang="en-US" sz="4000" b="1" dirty="0" err="1" smtClean="0"/>
              <a:t>pemrograman</a:t>
            </a:r>
            <a:r>
              <a:rPr lang="en-US" sz="4000" b="1" dirty="0" smtClean="0"/>
              <a:t> </a:t>
            </a:r>
            <a:r>
              <a:rPr lang="en-US" sz="4000" b="1" dirty="0" err="1" smtClean="0"/>
              <a:t>berorientasi</a:t>
            </a:r>
            <a:r>
              <a:rPr lang="en-US" sz="4000" b="1" dirty="0" smtClean="0"/>
              <a:t> </a:t>
            </a:r>
            <a:r>
              <a:rPr lang="en-US" sz="4000" b="1" dirty="0" err="1" smtClean="0"/>
              <a:t>objek</a:t>
            </a:r>
            <a:r>
              <a:rPr lang="en-US" sz="4000" b="1" dirty="0" smtClean="0"/>
              <a:t> (</a:t>
            </a:r>
            <a:r>
              <a:rPr lang="en-US" sz="4000" b="1" i="1" dirty="0" err="1" smtClean="0"/>
              <a:t>generasi</a:t>
            </a:r>
            <a:r>
              <a:rPr lang="en-US" sz="4000" b="1" i="1" dirty="0" smtClean="0"/>
              <a:t> ke-4</a:t>
            </a:r>
            <a:r>
              <a:rPr lang="en-US" sz="4000" b="1" dirty="0" smtClean="0"/>
              <a:t>)</a:t>
            </a:r>
            <a:endParaRPr lang="en-US" sz="4000" dirty="0" smtClean="0"/>
          </a:p>
        </p:txBody>
      </p:sp>
      <p:sp>
        <p:nvSpPr>
          <p:cNvPr id="23555" name="Rectangle 3"/>
          <p:cNvSpPr>
            <a:spLocks noGrp="1" noChangeArrowheads="1"/>
          </p:cNvSpPr>
          <p:nvPr>
            <p:ph type="body" idx="1"/>
          </p:nvPr>
        </p:nvSpPr>
        <p:spPr/>
        <p:txBody>
          <a:bodyPr/>
          <a:lstStyle/>
          <a:p>
            <a:pPr marL="609600" indent="-609600" eaLnBrk="1" hangingPunct="1">
              <a:lnSpc>
                <a:spcPct val="80000"/>
              </a:lnSpc>
            </a:pPr>
            <a:r>
              <a:rPr lang="en-US" sz="2800" smtClean="0"/>
              <a:t>Bahasa pemrograman yang berorientasi objek termasuk ke dalam golongan bahasa pemrograman tingkat tinggi tetapi bahasa pemrograman dibuat khusus untuk mengutamakan pada objek sehingga lebih memudahkan. </a:t>
            </a:r>
          </a:p>
          <a:p>
            <a:pPr marL="609600" indent="-609600" eaLnBrk="1" hangingPunct="1">
              <a:lnSpc>
                <a:spcPct val="80000"/>
              </a:lnSpc>
            </a:pPr>
            <a:r>
              <a:rPr lang="en-US" sz="2800" smtClean="0"/>
              <a:t>Yang termasuk bahasa pemrograman berorientasi objek adalah Java, Visual Basic, Power Builder</a:t>
            </a:r>
            <a:r>
              <a:rPr lang="id-ID" sz="2800" smtClean="0"/>
              <a:t>,</a:t>
            </a:r>
            <a:r>
              <a:rPr lang="en-US" sz="2800" smtClean="0"/>
              <a:t> Delphi</a:t>
            </a:r>
            <a:r>
              <a:rPr lang="id-ID" sz="2800" smtClean="0"/>
              <a:t> dan lainnya</a:t>
            </a:r>
            <a:r>
              <a:rPr lang="en-US" sz="2800" smtClean="0"/>
              <a:t>.</a:t>
            </a:r>
          </a:p>
        </p:txBody>
      </p:sp>
    </p:spTree>
  </p:cSld>
  <p:clrMapOvr>
    <a:masterClrMapping/>
  </p:clrMapOvr>
  <p:transition spd="med">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ctrTitle"/>
          </p:nvPr>
        </p:nvSpPr>
        <p:spPr/>
        <p:txBody>
          <a:bodyPr/>
          <a:lstStyle/>
          <a:p>
            <a:pPr eaLnBrk="1" hangingPunct="1"/>
            <a:r>
              <a:rPr lang="id-ID" smtClean="0"/>
              <a:t>PROGRAM APLIKASI</a:t>
            </a:r>
            <a:endParaRPr lang="en-US" smtClean="0"/>
          </a:p>
        </p:txBody>
      </p:sp>
      <p:sp>
        <p:nvSpPr>
          <p:cNvPr id="24579" name="Rectangle 5"/>
          <p:cNvSpPr>
            <a:spLocks noGrp="1" noChangeArrowheads="1"/>
          </p:cNvSpPr>
          <p:nvPr>
            <p:ph type="subTitle" idx="1"/>
          </p:nvPr>
        </p:nvSpPr>
        <p:spPr/>
        <p:txBody>
          <a:bodyPr/>
          <a:lstStyle/>
          <a:p>
            <a:pPr eaLnBrk="1" hangingPunct="1"/>
            <a:r>
              <a:rPr lang="id-ID" smtClean="0"/>
              <a:t>Application Software</a:t>
            </a:r>
            <a:endParaRPr lang="en-US" smtClean="0"/>
          </a:p>
        </p:txBody>
      </p:sp>
    </p:spTree>
  </p:cSld>
  <p:clrMapOvr>
    <a:masterClrMapping/>
  </p:clrMapOvr>
  <p:transition spd="med">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marL="838200" indent="-838200" eaLnBrk="1" hangingPunct="1"/>
            <a:r>
              <a:rPr lang="sv-SE" sz="4000" b="1" smtClean="0"/>
              <a:t>Program Aplikasi (</a:t>
            </a:r>
            <a:r>
              <a:rPr lang="sv-SE" sz="4000" b="1" i="1" smtClean="0"/>
              <a:t>Application Software</a:t>
            </a:r>
            <a:r>
              <a:rPr lang="sv-SE" sz="4000" b="1" smtClean="0"/>
              <a:t>)</a:t>
            </a:r>
            <a:endParaRPr lang="en-US" sz="4000" b="1" smtClean="0"/>
          </a:p>
        </p:txBody>
      </p:sp>
      <p:sp>
        <p:nvSpPr>
          <p:cNvPr id="25603" name="Rectangle 3"/>
          <p:cNvSpPr>
            <a:spLocks noGrp="1" noChangeArrowheads="1"/>
          </p:cNvSpPr>
          <p:nvPr>
            <p:ph type="body" idx="1"/>
          </p:nvPr>
        </p:nvSpPr>
        <p:spPr/>
        <p:txBody>
          <a:bodyPr/>
          <a:lstStyle/>
          <a:p>
            <a:pPr eaLnBrk="1" hangingPunct="1"/>
            <a:r>
              <a:rPr lang="sv-SE" smtClean="0"/>
              <a:t>Program aplikasi atau yang sering disebut dengan aplikasi saja adalah program yang dibuat oleh pemakai yang ditujukan untuk melakukan suatu tugas khusus</a:t>
            </a:r>
            <a:r>
              <a:rPr lang="en-US" smtClean="0"/>
              <a:t> </a:t>
            </a:r>
          </a:p>
        </p:txBody>
      </p:sp>
    </p:spTree>
  </p:cSld>
  <p:clrMapOvr>
    <a:masterClrMapping/>
  </p:clrMapOvr>
  <p:transition spd="med">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sv-SE" smtClean="0"/>
              <a:t>Dua pembagian program aplikasi</a:t>
            </a:r>
            <a:r>
              <a:rPr lang="en-US" smtClean="0"/>
              <a:t> </a:t>
            </a:r>
          </a:p>
        </p:txBody>
      </p:sp>
      <p:sp>
        <p:nvSpPr>
          <p:cNvPr id="26627" name="Rectangle 3"/>
          <p:cNvSpPr>
            <a:spLocks noGrp="1" noChangeArrowheads="1"/>
          </p:cNvSpPr>
          <p:nvPr>
            <p:ph type="body" idx="1"/>
          </p:nvPr>
        </p:nvSpPr>
        <p:spPr>
          <a:xfrm>
            <a:off x="685800" y="1981200"/>
            <a:ext cx="7772400" cy="4327525"/>
          </a:xfrm>
        </p:spPr>
        <p:txBody>
          <a:bodyPr/>
          <a:lstStyle/>
          <a:p>
            <a:pPr eaLnBrk="1" hangingPunct="1">
              <a:lnSpc>
                <a:spcPct val="80000"/>
              </a:lnSpc>
            </a:pPr>
            <a:r>
              <a:rPr lang="sv-SE" b="1" smtClean="0"/>
              <a:t>Aplikasi Umum</a:t>
            </a:r>
            <a:r>
              <a:rPr lang="sv-SE" smtClean="0"/>
              <a:t>, yaitu program aplikasi yang dapat digunakan pemakai untuk melaksanakan hal-hal yang bersifat umum serta untuk mengotomasikan tugas-tugas individual yang berulang.  </a:t>
            </a:r>
            <a:endParaRPr lang="id-ID" smtClean="0"/>
          </a:p>
          <a:p>
            <a:pPr eaLnBrk="1" hangingPunct="1">
              <a:lnSpc>
                <a:spcPct val="80000"/>
              </a:lnSpc>
            </a:pPr>
            <a:r>
              <a:rPr lang="id-ID" smtClean="0"/>
              <a:t>Berikut ini adalah beberapa contoh program aplikasi umum</a:t>
            </a:r>
            <a:r>
              <a:rPr lang="sv-SE" smtClean="0"/>
              <a:t>.</a:t>
            </a:r>
            <a:endParaRPr lang="sv-SE" b="1" smtClean="0"/>
          </a:p>
          <a:p>
            <a:pPr eaLnBrk="1" hangingPunct="1">
              <a:lnSpc>
                <a:spcPct val="80000"/>
              </a:lnSpc>
            </a:pPr>
            <a:endParaRPr lang="en-US" smtClean="0"/>
          </a:p>
        </p:txBody>
      </p:sp>
    </p:spTree>
  </p:cSld>
  <p:clrMapOvr>
    <a:masterClrMapping/>
  </p:clrMapOvr>
  <p:transition spd="med">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sv-SE" b="1" smtClean="0"/>
              <a:t>Program Aplikasi </a:t>
            </a:r>
            <a:r>
              <a:rPr lang="id-ID" b="1" smtClean="0"/>
              <a:t>Umum</a:t>
            </a:r>
            <a:endParaRPr lang="en-US" b="1" smtClean="0"/>
          </a:p>
        </p:txBody>
      </p:sp>
      <p:sp>
        <p:nvSpPr>
          <p:cNvPr id="27651" name="Rectangle 3"/>
          <p:cNvSpPr>
            <a:spLocks noGrp="1" noChangeArrowheads="1"/>
          </p:cNvSpPr>
          <p:nvPr>
            <p:ph type="body" idx="1"/>
          </p:nvPr>
        </p:nvSpPr>
        <p:spPr/>
        <p:txBody>
          <a:bodyPr>
            <a:normAutofit/>
          </a:bodyPr>
          <a:lstStyle/>
          <a:p>
            <a:pPr eaLnBrk="1" hangingPunct="1">
              <a:lnSpc>
                <a:spcPct val="80000"/>
              </a:lnSpc>
            </a:pPr>
            <a:r>
              <a:rPr lang="en-US" sz="2800" dirty="0" err="1" smtClean="0"/>
              <a:t>Pengolah</a:t>
            </a:r>
            <a:r>
              <a:rPr lang="en-US" sz="2800" dirty="0" smtClean="0"/>
              <a:t> </a:t>
            </a:r>
            <a:r>
              <a:rPr lang="en-US" sz="2800" dirty="0" err="1" smtClean="0"/>
              <a:t>Kata</a:t>
            </a:r>
            <a:r>
              <a:rPr lang="en-US" sz="2800" dirty="0" smtClean="0"/>
              <a:t> (</a:t>
            </a:r>
            <a:r>
              <a:rPr lang="en-US" sz="2800" i="1" dirty="0" smtClean="0"/>
              <a:t>Word Processing</a:t>
            </a:r>
            <a:r>
              <a:rPr lang="en-US" sz="2800" dirty="0" smtClean="0"/>
              <a:t>), </a:t>
            </a:r>
            <a:r>
              <a:rPr lang="en-US" sz="2800" dirty="0" err="1" smtClean="0"/>
              <a:t>yaitu</a:t>
            </a:r>
            <a:r>
              <a:rPr lang="en-US" sz="2800" dirty="0" smtClean="0"/>
              <a:t> </a:t>
            </a:r>
            <a:r>
              <a:rPr lang="en-US" sz="2800" dirty="0" err="1" smtClean="0"/>
              <a:t>nama</a:t>
            </a:r>
            <a:r>
              <a:rPr lang="en-US" sz="2800" dirty="0" smtClean="0"/>
              <a:t> </a:t>
            </a:r>
            <a:r>
              <a:rPr lang="en-US" sz="2800" dirty="0" err="1" smtClean="0"/>
              <a:t>umum</a:t>
            </a:r>
            <a:r>
              <a:rPr lang="en-US" sz="2800" dirty="0" smtClean="0"/>
              <a:t> </a:t>
            </a:r>
            <a:r>
              <a:rPr lang="en-US" sz="2800" dirty="0" err="1" smtClean="0"/>
              <a:t>untuk</a:t>
            </a:r>
            <a:r>
              <a:rPr lang="en-US" sz="2800" dirty="0" smtClean="0"/>
              <a:t> program yang </a:t>
            </a:r>
            <a:r>
              <a:rPr lang="en-US" sz="2800" dirty="0" err="1" smtClean="0"/>
              <a:t>digunakan</a:t>
            </a:r>
            <a:r>
              <a:rPr lang="en-US" sz="2800" dirty="0" smtClean="0"/>
              <a:t> </a:t>
            </a:r>
            <a:r>
              <a:rPr lang="en-US" sz="2800" dirty="0" err="1" smtClean="0"/>
              <a:t>membuat</a:t>
            </a:r>
            <a:r>
              <a:rPr lang="en-US" sz="2800" dirty="0" smtClean="0"/>
              <a:t> </a:t>
            </a:r>
            <a:r>
              <a:rPr lang="en-US" sz="2800" dirty="0" err="1" smtClean="0"/>
              <a:t>dokumen</a:t>
            </a:r>
            <a:r>
              <a:rPr lang="en-US" sz="2800" dirty="0" smtClean="0"/>
              <a:t>. </a:t>
            </a:r>
            <a:r>
              <a:rPr lang="en-US" sz="2800" dirty="0" err="1" smtClean="0"/>
              <a:t>Contohnya</a:t>
            </a:r>
            <a:r>
              <a:rPr lang="en-US" sz="2800" dirty="0" smtClean="0"/>
              <a:t> </a:t>
            </a:r>
            <a:r>
              <a:rPr lang="en-US" sz="2800" dirty="0" err="1" smtClean="0"/>
              <a:t>adalah</a:t>
            </a:r>
            <a:r>
              <a:rPr lang="en-US" sz="2800" dirty="0" smtClean="0"/>
              <a:t> </a:t>
            </a:r>
            <a:r>
              <a:rPr lang="en-US" sz="2800" i="1" dirty="0" err="1" smtClean="0"/>
              <a:t>microsoft</a:t>
            </a:r>
            <a:r>
              <a:rPr lang="en-US" sz="2800" i="1" dirty="0" smtClean="0"/>
              <a:t> word</a:t>
            </a:r>
            <a:r>
              <a:rPr lang="en-US" sz="2800" dirty="0" smtClean="0"/>
              <a:t> yang </a:t>
            </a:r>
            <a:r>
              <a:rPr lang="en-US" sz="2800" dirty="0" err="1" smtClean="0"/>
              <a:t>terkenal</a:t>
            </a:r>
            <a:r>
              <a:rPr lang="en-US" sz="2800" dirty="0" smtClean="0"/>
              <a:t> </a:t>
            </a:r>
            <a:r>
              <a:rPr lang="en-US" sz="2800" dirty="0" err="1" smtClean="0"/>
              <a:t>di</a:t>
            </a:r>
            <a:r>
              <a:rPr lang="en-US" sz="2800" dirty="0" smtClean="0"/>
              <a:t> </a:t>
            </a:r>
            <a:r>
              <a:rPr lang="en-US" sz="2800" dirty="0" err="1" smtClean="0"/>
              <a:t>lingkungan</a:t>
            </a:r>
            <a:r>
              <a:rPr lang="en-US" sz="2800" dirty="0" smtClean="0"/>
              <a:t> windows </a:t>
            </a:r>
            <a:r>
              <a:rPr lang="en-US" sz="2800" dirty="0" err="1" smtClean="0"/>
              <a:t>dan</a:t>
            </a:r>
            <a:r>
              <a:rPr lang="en-US" sz="2800" dirty="0" smtClean="0"/>
              <a:t> </a:t>
            </a:r>
            <a:r>
              <a:rPr lang="en-US" sz="2800" i="1" dirty="0" err="1" smtClean="0"/>
              <a:t>wordstar</a:t>
            </a:r>
            <a:r>
              <a:rPr lang="en-US" sz="2800" i="1" dirty="0" smtClean="0"/>
              <a:t> </a:t>
            </a:r>
            <a:r>
              <a:rPr lang="en-US" sz="2800" dirty="0" err="1" smtClean="0"/>
              <a:t>pada</a:t>
            </a:r>
            <a:r>
              <a:rPr lang="en-US" sz="2800" dirty="0" smtClean="0"/>
              <a:t> DOS.</a:t>
            </a:r>
          </a:p>
          <a:p>
            <a:pPr eaLnBrk="1" hangingPunct="1">
              <a:lnSpc>
                <a:spcPct val="80000"/>
              </a:lnSpc>
            </a:pPr>
            <a:r>
              <a:rPr lang="en-US" sz="2800" dirty="0" err="1" smtClean="0"/>
              <a:t>Lembar</a:t>
            </a:r>
            <a:r>
              <a:rPr lang="en-US" sz="2800" dirty="0" smtClean="0"/>
              <a:t> </a:t>
            </a:r>
            <a:r>
              <a:rPr lang="en-US" sz="2800" dirty="0" err="1" smtClean="0"/>
              <a:t>Kerja</a:t>
            </a:r>
            <a:r>
              <a:rPr lang="en-US" sz="2800" dirty="0" smtClean="0"/>
              <a:t> (</a:t>
            </a:r>
            <a:r>
              <a:rPr lang="en-US" sz="2800" i="1" dirty="0" smtClean="0"/>
              <a:t>spreadsheet</a:t>
            </a:r>
            <a:r>
              <a:rPr lang="en-US" sz="2800" dirty="0" smtClean="0"/>
              <a:t>), </a:t>
            </a:r>
            <a:r>
              <a:rPr lang="en-US" sz="2800" dirty="0" err="1" smtClean="0"/>
              <a:t>adalah</a:t>
            </a:r>
            <a:r>
              <a:rPr lang="en-US" sz="2800" dirty="0" smtClean="0"/>
              <a:t> program </a:t>
            </a:r>
            <a:r>
              <a:rPr lang="en-US" sz="2800" dirty="0" err="1" smtClean="0"/>
              <a:t>sebaguna</a:t>
            </a:r>
            <a:r>
              <a:rPr lang="en-US" sz="2800" dirty="0" smtClean="0"/>
              <a:t> </a:t>
            </a:r>
            <a:r>
              <a:rPr lang="en-US" sz="2800" dirty="0" err="1" smtClean="0"/>
              <a:t>untuk</a:t>
            </a:r>
            <a:r>
              <a:rPr lang="en-US" sz="2800" dirty="0" smtClean="0"/>
              <a:t> </a:t>
            </a:r>
            <a:r>
              <a:rPr lang="en-US" sz="2800" dirty="0" err="1" smtClean="0"/>
              <a:t>mengelola</a:t>
            </a:r>
            <a:r>
              <a:rPr lang="en-US" sz="2800" dirty="0" smtClean="0"/>
              <a:t> data </a:t>
            </a:r>
            <a:r>
              <a:rPr lang="en-US" sz="2800" dirty="0" err="1" smtClean="0"/>
              <a:t>dalam</a:t>
            </a:r>
            <a:r>
              <a:rPr lang="en-US" sz="2800" dirty="0" smtClean="0"/>
              <a:t> </a:t>
            </a:r>
            <a:r>
              <a:rPr lang="en-US" sz="2800" dirty="0" err="1" smtClean="0"/>
              <a:t>bentuk</a:t>
            </a:r>
            <a:r>
              <a:rPr lang="en-US" sz="2800" dirty="0" smtClean="0"/>
              <a:t> </a:t>
            </a:r>
            <a:r>
              <a:rPr lang="en-US" sz="2800" dirty="0" err="1" smtClean="0"/>
              <a:t>tabel</a:t>
            </a:r>
            <a:r>
              <a:rPr lang="en-US" sz="2800" dirty="0" smtClean="0"/>
              <a:t> </a:t>
            </a:r>
            <a:r>
              <a:rPr lang="en-US" sz="2800" dirty="0" err="1" smtClean="0"/>
              <a:t>dan</a:t>
            </a:r>
            <a:r>
              <a:rPr lang="en-US" sz="2800" dirty="0" smtClean="0"/>
              <a:t> </a:t>
            </a:r>
            <a:r>
              <a:rPr lang="en-US" sz="2800" dirty="0" err="1" smtClean="0"/>
              <a:t>dapat</a:t>
            </a:r>
            <a:r>
              <a:rPr lang="en-US" sz="2800" dirty="0" smtClean="0"/>
              <a:t> </a:t>
            </a:r>
            <a:r>
              <a:rPr lang="en-US" sz="2800" dirty="0" err="1" smtClean="0"/>
              <a:t>melakukan</a:t>
            </a:r>
            <a:r>
              <a:rPr lang="en-US" sz="2800" dirty="0" smtClean="0"/>
              <a:t> </a:t>
            </a:r>
            <a:r>
              <a:rPr lang="en-US" sz="2800" dirty="0" err="1" smtClean="0"/>
              <a:t>perhitungan-perhitungan</a:t>
            </a:r>
            <a:r>
              <a:rPr lang="en-US" sz="2800" dirty="0" smtClean="0"/>
              <a:t> </a:t>
            </a:r>
            <a:r>
              <a:rPr lang="en-US" sz="2800" dirty="0" err="1" smtClean="0"/>
              <a:t>secara</a:t>
            </a:r>
            <a:r>
              <a:rPr lang="en-US" sz="2800" dirty="0" smtClean="0"/>
              <a:t> </a:t>
            </a:r>
            <a:r>
              <a:rPr lang="en-US" sz="2800" dirty="0" err="1" smtClean="0"/>
              <a:t>dinamis</a:t>
            </a:r>
            <a:r>
              <a:rPr lang="en-US" sz="2800" dirty="0" smtClean="0"/>
              <a:t> </a:t>
            </a:r>
            <a:r>
              <a:rPr lang="en-US" sz="2800" dirty="0" err="1" smtClean="0"/>
              <a:t>terhadap</a:t>
            </a:r>
            <a:r>
              <a:rPr lang="en-US" sz="2800" dirty="0" smtClean="0"/>
              <a:t> data. </a:t>
            </a:r>
            <a:r>
              <a:rPr lang="en-US" sz="2800" dirty="0" err="1" smtClean="0"/>
              <a:t>Contoh</a:t>
            </a:r>
            <a:r>
              <a:rPr lang="en-US" sz="2800" dirty="0" smtClean="0"/>
              <a:t> </a:t>
            </a:r>
            <a:r>
              <a:rPr lang="en-US" sz="2800" dirty="0" err="1" smtClean="0"/>
              <a:t>pada</a:t>
            </a:r>
            <a:r>
              <a:rPr lang="en-US" sz="2800" dirty="0" smtClean="0"/>
              <a:t> windows </a:t>
            </a:r>
            <a:r>
              <a:rPr lang="en-US" sz="2800" dirty="0" err="1" smtClean="0"/>
              <a:t>adalah</a:t>
            </a:r>
            <a:r>
              <a:rPr lang="en-US" sz="2800" dirty="0" smtClean="0"/>
              <a:t> </a:t>
            </a:r>
            <a:r>
              <a:rPr lang="en-US" sz="2800" i="1" dirty="0" err="1" smtClean="0"/>
              <a:t>microsoft</a:t>
            </a:r>
            <a:r>
              <a:rPr lang="en-US" sz="2800" i="1" dirty="0" smtClean="0"/>
              <a:t> excel</a:t>
            </a:r>
            <a:r>
              <a:rPr lang="en-US" sz="2800" dirty="0" smtClean="0"/>
              <a:t> </a:t>
            </a:r>
            <a:r>
              <a:rPr lang="en-US" sz="2800" dirty="0" err="1" smtClean="0"/>
              <a:t>dan</a:t>
            </a:r>
            <a:r>
              <a:rPr lang="en-US" sz="2800" dirty="0" smtClean="0"/>
              <a:t> </a:t>
            </a:r>
            <a:r>
              <a:rPr lang="en-US" sz="2800" i="1" dirty="0" err="1" smtClean="0"/>
              <a:t>staroffice</a:t>
            </a:r>
            <a:r>
              <a:rPr lang="en-US" sz="2800" i="1" dirty="0" smtClean="0"/>
              <a:t> calc </a:t>
            </a:r>
            <a:r>
              <a:rPr lang="en-US" sz="2800" dirty="0" err="1" smtClean="0"/>
              <a:t>pada</a:t>
            </a:r>
            <a:r>
              <a:rPr lang="en-US" sz="2800" dirty="0" smtClean="0"/>
              <a:t> LINUX.</a:t>
            </a:r>
          </a:p>
          <a:p>
            <a:pPr eaLnBrk="1" hangingPunct="1">
              <a:lnSpc>
                <a:spcPct val="80000"/>
              </a:lnSpc>
            </a:pPr>
            <a:endParaRPr lang="en-US" sz="2800" dirty="0" smtClean="0"/>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a:t>
            </a:r>
            <a:endParaRPr lang="en-US" dirty="0"/>
          </a:p>
        </p:txBody>
      </p:sp>
      <p:sp>
        <p:nvSpPr>
          <p:cNvPr id="3" name="Content Placeholder 2"/>
          <p:cNvSpPr>
            <a:spLocks noGrp="1"/>
          </p:cNvSpPr>
          <p:nvPr>
            <p:ph idx="1"/>
          </p:nvPr>
        </p:nvSpPr>
        <p:spPr/>
        <p:txBody>
          <a:bodyPr/>
          <a:lstStyle/>
          <a:p>
            <a:pPr>
              <a:lnSpc>
                <a:spcPct val="90000"/>
              </a:lnSpc>
            </a:pPr>
            <a:r>
              <a:rPr lang="id-ID" dirty="0" smtClean="0"/>
              <a:t>P</a:t>
            </a:r>
            <a:r>
              <a:rPr lang="sv-SE" dirty="0" smtClean="0"/>
              <a:t>erangkat keras komputer tidak akan dapat berbuat apa-apa tanpa adanya perangkat lunak</a:t>
            </a:r>
            <a:r>
              <a:rPr lang="id-ID" dirty="0" smtClean="0"/>
              <a:t>.</a:t>
            </a:r>
            <a:endParaRPr lang="id-ID" sz="2800" dirty="0" smtClean="0"/>
          </a:p>
          <a:p>
            <a:pPr lvl="1">
              <a:lnSpc>
                <a:spcPct val="90000"/>
              </a:lnSpc>
            </a:pPr>
            <a:r>
              <a:rPr lang="sv-SE" dirty="0" smtClean="0"/>
              <a:t>Perangkat lunak (</a:t>
            </a:r>
            <a:r>
              <a:rPr lang="sv-SE" i="1" dirty="0" smtClean="0"/>
              <a:t>software</a:t>
            </a:r>
            <a:r>
              <a:rPr lang="sv-SE" dirty="0" smtClean="0"/>
              <a:t>) adalah sekumpulan instruksi yang diberikan untuk mengendalikan perangkat keras komputer. </a:t>
            </a:r>
          </a:p>
          <a:p>
            <a:pPr lvl="1">
              <a:lnSpc>
                <a:spcPct val="90000"/>
              </a:lnSpc>
            </a:pPr>
            <a:r>
              <a:rPr lang="sv-SE" dirty="0" smtClean="0"/>
              <a:t>Sekumpulan instruksi inilah yang lebih dikenal dengan sebutan </a:t>
            </a:r>
            <a:r>
              <a:rPr lang="sv-SE" b="1" dirty="0" smtClean="0"/>
              <a:t>program</a:t>
            </a:r>
            <a:r>
              <a:rPr lang="sv-SE" dirty="0" smtClean="0"/>
              <a:t> maka program inilah yang disebut perangkat lunak (</a:t>
            </a:r>
            <a:r>
              <a:rPr lang="sv-SE" i="1" dirty="0" smtClean="0"/>
              <a:t>software</a:t>
            </a:r>
            <a:r>
              <a:rPr lang="sv-SE" dirty="0" smtClean="0"/>
              <a:t>).</a:t>
            </a:r>
            <a:endParaRPr lang="en-US" dirty="0" smtClean="0"/>
          </a:p>
        </p:txBody>
      </p:sp>
    </p:spTree>
  </p:cSld>
  <p:clrMapOvr>
    <a:masterClrMapping/>
  </p:clrMapOvr>
  <p:transition spd="med">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sv-SE" b="1" smtClean="0"/>
              <a:t>Program Aplikasi </a:t>
            </a:r>
            <a:r>
              <a:rPr lang="id-ID" b="1" smtClean="0"/>
              <a:t>Umum</a:t>
            </a:r>
            <a:endParaRPr lang="en-US" b="1" smtClean="0"/>
          </a:p>
        </p:txBody>
      </p:sp>
      <p:sp>
        <p:nvSpPr>
          <p:cNvPr id="28675" name="Rectangle 3"/>
          <p:cNvSpPr>
            <a:spLocks noGrp="1" noChangeArrowheads="1"/>
          </p:cNvSpPr>
          <p:nvPr>
            <p:ph type="body" idx="1"/>
          </p:nvPr>
        </p:nvSpPr>
        <p:spPr>
          <a:xfrm>
            <a:off x="685800" y="1981200"/>
            <a:ext cx="7772400" cy="4543425"/>
          </a:xfrm>
        </p:spPr>
        <p:txBody>
          <a:bodyPr>
            <a:normAutofit/>
          </a:bodyPr>
          <a:lstStyle/>
          <a:p>
            <a:pPr eaLnBrk="1" hangingPunct="1">
              <a:lnSpc>
                <a:spcPct val="90000"/>
              </a:lnSpc>
            </a:pPr>
            <a:r>
              <a:rPr lang="en-US" sz="2800" dirty="0" err="1" smtClean="0"/>
              <a:t>Aplikasi</a:t>
            </a:r>
            <a:r>
              <a:rPr lang="en-US" sz="2800" dirty="0" smtClean="0"/>
              <a:t> </a:t>
            </a:r>
            <a:r>
              <a:rPr lang="en-US" sz="2800" dirty="0" err="1" smtClean="0"/>
              <a:t>Presentasi</a:t>
            </a:r>
            <a:r>
              <a:rPr lang="en-US" sz="2800" dirty="0" smtClean="0"/>
              <a:t> </a:t>
            </a:r>
            <a:r>
              <a:rPr lang="en-US" sz="2800" dirty="0" err="1" smtClean="0"/>
              <a:t>ialah</a:t>
            </a:r>
            <a:r>
              <a:rPr lang="en-US" sz="2800" dirty="0" smtClean="0"/>
              <a:t> program yang </a:t>
            </a:r>
            <a:r>
              <a:rPr lang="en-US" sz="2800" dirty="0" err="1" smtClean="0"/>
              <a:t>digunakan</a:t>
            </a:r>
            <a:r>
              <a:rPr lang="en-US" sz="2800" dirty="0" smtClean="0"/>
              <a:t> </a:t>
            </a:r>
            <a:r>
              <a:rPr lang="en-US" sz="2800" dirty="0" err="1" smtClean="0"/>
              <a:t>untuk</a:t>
            </a:r>
            <a:r>
              <a:rPr lang="en-US" sz="2800" dirty="0" smtClean="0"/>
              <a:t> </a:t>
            </a:r>
            <a:r>
              <a:rPr lang="en-US" sz="2800" dirty="0" err="1" smtClean="0"/>
              <a:t>membuat</a:t>
            </a:r>
            <a:r>
              <a:rPr lang="en-US" sz="2800" dirty="0" smtClean="0"/>
              <a:t> </a:t>
            </a:r>
            <a:r>
              <a:rPr lang="en-US" sz="2800" dirty="0" err="1" smtClean="0"/>
              <a:t>bahan</a:t>
            </a:r>
            <a:r>
              <a:rPr lang="en-US" sz="2800" dirty="0" smtClean="0"/>
              <a:t> </a:t>
            </a:r>
            <a:r>
              <a:rPr lang="en-US" sz="2800" dirty="0" err="1" smtClean="0"/>
              <a:t>presentasi</a:t>
            </a:r>
            <a:r>
              <a:rPr lang="en-US" sz="2800" dirty="0" smtClean="0"/>
              <a:t> </a:t>
            </a:r>
            <a:r>
              <a:rPr lang="en-US" sz="2800" dirty="0" err="1" smtClean="0"/>
              <a:t>dan</a:t>
            </a:r>
            <a:r>
              <a:rPr lang="en-US" sz="2800" dirty="0" smtClean="0"/>
              <a:t> </a:t>
            </a:r>
            <a:r>
              <a:rPr lang="en-US" sz="2800" dirty="0" err="1" smtClean="0"/>
              <a:t>sekaligus</a:t>
            </a:r>
            <a:r>
              <a:rPr lang="en-US" sz="2800" dirty="0" smtClean="0"/>
              <a:t> </a:t>
            </a:r>
            <a:r>
              <a:rPr lang="en-US" sz="2800" dirty="0" err="1" smtClean="0"/>
              <a:t>untuk</a:t>
            </a:r>
            <a:r>
              <a:rPr lang="en-US" sz="2800" dirty="0" smtClean="0"/>
              <a:t> </a:t>
            </a:r>
            <a:r>
              <a:rPr lang="en-US" sz="2800" dirty="0" err="1" smtClean="0"/>
              <a:t>berpresentasi</a:t>
            </a:r>
            <a:r>
              <a:rPr lang="en-US" sz="2800" dirty="0" smtClean="0"/>
              <a:t>. </a:t>
            </a:r>
            <a:r>
              <a:rPr lang="en-US" sz="2800" i="1" dirty="0" smtClean="0"/>
              <a:t>Microsoft power point</a:t>
            </a:r>
            <a:r>
              <a:rPr lang="en-US" sz="2800" dirty="0" smtClean="0"/>
              <a:t> </a:t>
            </a:r>
            <a:r>
              <a:rPr lang="en-US" sz="2800" dirty="0" err="1" smtClean="0"/>
              <a:t>dan</a:t>
            </a:r>
            <a:r>
              <a:rPr lang="en-US" sz="2800" dirty="0" smtClean="0"/>
              <a:t> </a:t>
            </a:r>
            <a:r>
              <a:rPr lang="en-US" sz="2800" i="1" dirty="0" err="1" smtClean="0"/>
              <a:t>starone</a:t>
            </a:r>
            <a:r>
              <a:rPr lang="en-US" sz="2800" i="1" dirty="0" smtClean="0"/>
              <a:t> impress</a:t>
            </a:r>
            <a:r>
              <a:rPr lang="en-US" sz="2800" dirty="0" smtClean="0"/>
              <a:t> </a:t>
            </a:r>
            <a:r>
              <a:rPr lang="en-US" sz="2800" dirty="0" err="1" smtClean="0"/>
              <a:t>adalah</a:t>
            </a:r>
            <a:r>
              <a:rPr lang="en-US" sz="2800" dirty="0" smtClean="0"/>
              <a:t> </a:t>
            </a:r>
            <a:r>
              <a:rPr lang="en-US" sz="2800" dirty="0" err="1" smtClean="0"/>
              <a:t>contoh</a:t>
            </a:r>
            <a:r>
              <a:rPr lang="en-US" sz="2800" dirty="0" smtClean="0"/>
              <a:t> </a:t>
            </a:r>
            <a:r>
              <a:rPr lang="en-US" sz="2800" dirty="0" err="1" smtClean="0"/>
              <a:t>aplikasi</a:t>
            </a:r>
            <a:r>
              <a:rPr lang="en-US" sz="2800" dirty="0" smtClean="0"/>
              <a:t> </a:t>
            </a:r>
            <a:r>
              <a:rPr lang="en-US" sz="2800" dirty="0" err="1" smtClean="0"/>
              <a:t>presentasi</a:t>
            </a:r>
            <a:r>
              <a:rPr lang="en-US" sz="2800" dirty="0" smtClean="0"/>
              <a:t>.</a:t>
            </a:r>
            <a:endParaRPr lang="en-US" sz="2800" i="1" dirty="0" smtClean="0"/>
          </a:p>
          <a:p>
            <a:pPr eaLnBrk="1" hangingPunct="1">
              <a:lnSpc>
                <a:spcPct val="90000"/>
              </a:lnSpc>
            </a:pPr>
            <a:r>
              <a:rPr lang="en-US" sz="2800" i="1" dirty="0" smtClean="0"/>
              <a:t>Web browser, </a:t>
            </a:r>
            <a:r>
              <a:rPr lang="en-US" sz="2800" dirty="0" err="1" smtClean="0"/>
              <a:t>ialah</a:t>
            </a:r>
            <a:r>
              <a:rPr lang="en-US" sz="2800" dirty="0" smtClean="0"/>
              <a:t> </a:t>
            </a:r>
            <a:r>
              <a:rPr lang="en-US" sz="2800" dirty="0" err="1" smtClean="0"/>
              <a:t>perangkat</a:t>
            </a:r>
            <a:r>
              <a:rPr lang="en-US" sz="2800" dirty="0" smtClean="0"/>
              <a:t> </a:t>
            </a:r>
            <a:r>
              <a:rPr lang="en-US" sz="2800" dirty="0" err="1" smtClean="0"/>
              <a:t>lunak</a:t>
            </a:r>
            <a:r>
              <a:rPr lang="en-US" sz="2800" dirty="0" smtClean="0"/>
              <a:t> yang </a:t>
            </a:r>
            <a:r>
              <a:rPr lang="en-US" sz="2800" dirty="0" err="1" smtClean="0"/>
              <a:t>berguna</a:t>
            </a:r>
            <a:r>
              <a:rPr lang="en-US" sz="2800" dirty="0" smtClean="0"/>
              <a:t> </a:t>
            </a:r>
            <a:r>
              <a:rPr lang="en-US" sz="2800" dirty="0" err="1" smtClean="0"/>
              <a:t>untuk</a:t>
            </a:r>
            <a:r>
              <a:rPr lang="en-US" sz="2800" dirty="0" smtClean="0"/>
              <a:t> </a:t>
            </a:r>
            <a:r>
              <a:rPr lang="en-US" sz="2800" dirty="0" err="1" smtClean="0"/>
              <a:t>mengakses</a:t>
            </a:r>
            <a:r>
              <a:rPr lang="en-US" sz="2800" dirty="0" smtClean="0"/>
              <a:t> </a:t>
            </a:r>
            <a:r>
              <a:rPr lang="en-US" sz="2800" dirty="0" err="1" smtClean="0"/>
              <a:t>informasi</a:t>
            </a:r>
            <a:r>
              <a:rPr lang="en-US" sz="2800" dirty="0" smtClean="0"/>
              <a:t> web </a:t>
            </a:r>
            <a:r>
              <a:rPr lang="en-US" sz="2800" dirty="0" err="1" smtClean="0"/>
              <a:t>ataupun</a:t>
            </a:r>
            <a:r>
              <a:rPr lang="en-US" sz="2800" dirty="0" smtClean="0"/>
              <a:t> </a:t>
            </a:r>
            <a:r>
              <a:rPr lang="en-US" sz="2800" dirty="0" err="1" smtClean="0"/>
              <a:t>untuk</a:t>
            </a:r>
            <a:r>
              <a:rPr lang="en-US" sz="2800" dirty="0" smtClean="0"/>
              <a:t> </a:t>
            </a:r>
            <a:r>
              <a:rPr lang="en-US" sz="2800" dirty="0" err="1" smtClean="0"/>
              <a:t>melakukan</a:t>
            </a:r>
            <a:r>
              <a:rPr lang="en-US" sz="2800" dirty="0" smtClean="0"/>
              <a:t> </a:t>
            </a:r>
            <a:r>
              <a:rPr lang="en-US" sz="2800" dirty="0" err="1" smtClean="0"/>
              <a:t>transaksi</a:t>
            </a:r>
            <a:r>
              <a:rPr lang="en-US" sz="2800" dirty="0" smtClean="0"/>
              <a:t> via web. </a:t>
            </a:r>
            <a:r>
              <a:rPr lang="en-US" sz="2800" i="1" dirty="0" smtClean="0"/>
              <a:t>Microsoft internet explorer, </a:t>
            </a:r>
            <a:r>
              <a:rPr lang="en-US" sz="2800" i="1" dirty="0" err="1" smtClean="0"/>
              <a:t>opera,</a:t>
            </a:r>
            <a:r>
              <a:rPr lang="en-US" sz="2800" dirty="0" err="1" smtClean="0"/>
              <a:t>dan</a:t>
            </a:r>
            <a:r>
              <a:rPr lang="en-US" sz="2800" dirty="0" smtClean="0"/>
              <a:t> </a:t>
            </a:r>
            <a:r>
              <a:rPr lang="en-US" sz="2800" i="1" dirty="0" smtClean="0"/>
              <a:t> </a:t>
            </a:r>
            <a:r>
              <a:rPr lang="en-US" sz="2800" i="1" dirty="0" err="1" smtClean="0"/>
              <a:t>mozila</a:t>
            </a:r>
            <a:r>
              <a:rPr lang="en-US" sz="2800" i="1" dirty="0" smtClean="0"/>
              <a:t> </a:t>
            </a:r>
            <a:r>
              <a:rPr lang="en-US" sz="2800" i="1" dirty="0" err="1" smtClean="0"/>
              <a:t>firefox</a:t>
            </a:r>
            <a:r>
              <a:rPr lang="en-US" sz="2800" i="1" dirty="0" smtClean="0"/>
              <a:t> </a:t>
            </a:r>
            <a:r>
              <a:rPr lang="en-US" sz="2800" dirty="0" err="1" smtClean="0"/>
              <a:t>merupakan</a:t>
            </a:r>
            <a:r>
              <a:rPr lang="en-US" sz="2800" dirty="0" smtClean="0"/>
              <a:t> </a:t>
            </a:r>
            <a:r>
              <a:rPr lang="en-US" sz="2800" dirty="0" err="1" smtClean="0"/>
              <a:t>contoh</a:t>
            </a:r>
            <a:r>
              <a:rPr lang="en-US" sz="2800" dirty="0" smtClean="0"/>
              <a:t> web browser yang </a:t>
            </a:r>
            <a:r>
              <a:rPr lang="en-US" sz="2800" dirty="0" err="1" smtClean="0"/>
              <a:t>sudah</a:t>
            </a:r>
            <a:r>
              <a:rPr lang="en-US" sz="2800" dirty="0" smtClean="0"/>
              <a:t> </a:t>
            </a:r>
            <a:r>
              <a:rPr lang="en-US" sz="2800" dirty="0" err="1" smtClean="0"/>
              <a:t>terkenal</a:t>
            </a:r>
            <a:r>
              <a:rPr lang="en-US" sz="2800" dirty="0" smtClean="0"/>
              <a:t>.</a:t>
            </a:r>
          </a:p>
        </p:txBody>
      </p:sp>
    </p:spTree>
  </p:cSld>
  <p:clrMapOvr>
    <a:masterClrMapping/>
  </p:clrMapOvr>
  <p:transition spd="med">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id-ID" smtClean="0"/>
              <a:t>Program Aplikasi Khusus</a:t>
            </a:r>
            <a:endParaRPr lang="en-US" smtClean="0"/>
          </a:p>
        </p:txBody>
      </p:sp>
      <p:sp>
        <p:nvSpPr>
          <p:cNvPr id="29699" name="Rectangle 3"/>
          <p:cNvSpPr>
            <a:spLocks noGrp="1" noChangeArrowheads="1"/>
          </p:cNvSpPr>
          <p:nvPr>
            <p:ph type="body" idx="1"/>
          </p:nvPr>
        </p:nvSpPr>
        <p:spPr/>
        <p:txBody>
          <a:bodyPr/>
          <a:lstStyle/>
          <a:p>
            <a:pPr eaLnBrk="1" hangingPunct="1"/>
            <a:r>
              <a:rPr lang="sv-SE" b="1" dirty="0" smtClean="0"/>
              <a:t>Aplikasi Khusus, </a:t>
            </a:r>
            <a:r>
              <a:rPr lang="sv-SE" dirty="0" smtClean="0"/>
              <a:t>yaitu program yang ditujukan untuk menangani hal-hal yang spesifik. </a:t>
            </a:r>
            <a:endParaRPr lang="id-ID" dirty="0" smtClean="0"/>
          </a:p>
          <a:p>
            <a:pPr lvl="1" eaLnBrk="1" hangingPunct="1"/>
            <a:r>
              <a:rPr lang="id-ID" sz="2400" dirty="0" smtClean="0"/>
              <a:t>Aplikasi khusus untuk mesin ATM</a:t>
            </a:r>
          </a:p>
          <a:p>
            <a:pPr lvl="1" eaLnBrk="1" hangingPunct="1"/>
            <a:r>
              <a:rPr lang="id-ID" sz="2400" dirty="0" smtClean="0"/>
              <a:t>DEA (Dac Easy Accounting)</a:t>
            </a:r>
          </a:p>
          <a:p>
            <a:pPr lvl="1" eaLnBrk="1" hangingPunct="1"/>
            <a:r>
              <a:rPr lang="id-ID" sz="2400" dirty="0" smtClean="0"/>
              <a:t>Sistem Informasi Akademik</a:t>
            </a:r>
          </a:p>
          <a:p>
            <a:pPr lvl="1" eaLnBrk="1" hangingPunct="1"/>
            <a:r>
              <a:rPr lang="id-ID" sz="2400" dirty="0" smtClean="0"/>
              <a:t>Sistem Reservasi Pesawat Terbang</a:t>
            </a:r>
          </a:p>
          <a:p>
            <a:pPr lvl="1" eaLnBrk="1" hangingPunct="1"/>
            <a:r>
              <a:rPr lang="id-ID" sz="2400" dirty="0" smtClean="0"/>
              <a:t>Sistem informasi transaksi jual beli</a:t>
            </a:r>
          </a:p>
          <a:p>
            <a:pPr lvl="1" eaLnBrk="1" hangingPunct="1"/>
            <a:r>
              <a:rPr lang="id-ID" sz="2400" dirty="0" smtClean="0"/>
              <a:t>Dan lain-lain</a:t>
            </a:r>
          </a:p>
          <a:p>
            <a:pPr eaLnBrk="1" hangingPunct="1"/>
            <a:endParaRPr lang="en-US" sz="2800" dirty="0" smtClean="0"/>
          </a:p>
        </p:txBody>
      </p:sp>
    </p:spTree>
  </p:cSld>
  <p:clrMapOvr>
    <a:masterClrMapping/>
  </p:clrMapOvr>
  <p:transition spd="med">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Qualitas</a:t>
            </a:r>
            <a:r>
              <a:rPr lang="en-US" dirty="0" smtClean="0"/>
              <a:t> </a:t>
            </a:r>
            <a:r>
              <a:rPr lang="en-US" i="1" dirty="0" smtClean="0"/>
              <a:t>Software</a:t>
            </a: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Software </a:t>
            </a:r>
            <a:r>
              <a:rPr lang="en-US" dirty="0" err="1" smtClean="0"/>
              <a:t>dapat</a:t>
            </a:r>
            <a:r>
              <a:rPr lang="en-US" dirty="0" smtClean="0"/>
              <a:t> </a:t>
            </a:r>
            <a:r>
              <a:rPr lang="en-US" dirty="0" err="1" smtClean="0"/>
              <a:t>dikatakan</a:t>
            </a:r>
            <a:r>
              <a:rPr lang="en-US" dirty="0" smtClean="0"/>
              <a:t> </a:t>
            </a:r>
            <a:r>
              <a:rPr lang="en-US" dirty="0" err="1" smtClean="0"/>
              <a:t>berkualitas</a:t>
            </a:r>
            <a:r>
              <a:rPr lang="en-US" dirty="0" smtClean="0"/>
              <a:t> </a:t>
            </a:r>
            <a:r>
              <a:rPr lang="en-US" dirty="0" err="1" smtClean="0"/>
              <a:t>apabila</a:t>
            </a:r>
            <a:r>
              <a:rPr lang="en-US" dirty="0" smtClean="0"/>
              <a:t> </a:t>
            </a:r>
            <a:r>
              <a:rPr lang="en-US" dirty="0" err="1" smtClean="0"/>
              <a:t>memenuhi</a:t>
            </a:r>
            <a:r>
              <a:rPr lang="en-US" dirty="0" smtClean="0"/>
              <a:t> </a:t>
            </a:r>
            <a:r>
              <a:rPr lang="en-US" dirty="0" err="1" smtClean="0"/>
              <a:t>tiga</a:t>
            </a:r>
            <a:r>
              <a:rPr lang="en-US" dirty="0" smtClean="0"/>
              <a:t> </a:t>
            </a:r>
            <a:r>
              <a:rPr lang="en-US" dirty="0" err="1" smtClean="0"/>
              <a:t>standar</a:t>
            </a:r>
            <a:r>
              <a:rPr lang="en-US" dirty="0" smtClean="0"/>
              <a:t> </a:t>
            </a:r>
            <a:r>
              <a:rPr lang="en-US" dirty="0" err="1" smtClean="0"/>
              <a:t>pokok</a:t>
            </a:r>
            <a:r>
              <a:rPr lang="en-US" dirty="0" smtClean="0"/>
              <a:t>, </a:t>
            </a:r>
            <a:r>
              <a:rPr lang="en-US" dirty="0" err="1" smtClean="0"/>
              <a:t>yaitu</a:t>
            </a:r>
            <a:r>
              <a:rPr lang="en-US" dirty="0" smtClean="0"/>
              <a:t>:</a:t>
            </a:r>
          </a:p>
          <a:p>
            <a:pPr lvl="1"/>
            <a:r>
              <a:rPr lang="en-US" dirty="0" err="1" smtClean="0"/>
              <a:t>Memenuhi</a:t>
            </a:r>
            <a:r>
              <a:rPr lang="en-US" dirty="0" smtClean="0"/>
              <a:t> </a:t>
            </a:r>
            <a:r>
              <a:rPr lang="en-US" dirty="0" err="1" smtClean="0"/>
              <a:t>kebutuhan</a:t>
            </a:r>
            <a:r>
              <a:rPr lang="en-US" dirty="0" smtClean="0"/>
              <a:t> </a:t>
            </a:r>
            <a:r>
              <a:rPr lang="en-US" dirty="0" err="1" smtClean="0"/>
              <a:t>pemakai</a:t>
            </a:r>
            <a:endParaRPr lang="en-US" dirty="0" smtClean="0"/>
          </a:p>
          <a:p>
            <a:pPr lvl="1"/>
            <a:r>
              <a:rPr lang="en-US" dirty="0" err="1" smtClean="0"/>
              <a:t>Memenuhi</a:t>
            </a:r>
            <a:r>
              <a:rPr lang="en-US" dirty="0" smtClean="0"/>
              <a:t> </a:t>
            </a:r>
            <a:r>
              <a:rPr lang="en-US" dirty="0" err="1" smtClean="0"/>
              <a:t>standar</a:t>
            </a:r>
            <a:r>
              <a:rPr lang="en-US" dirty="0" smtClean="0"/>
              <a:t> </a:t>
            </a:r>
            <a:r>
              <a:rPr lang="en-US" dirty="0" err="1" smtClean="0"/>
              <a:t>pengembangan</a:t>
            </a:r>
            <a:r>
              <a:rPr lang="en-US" dirty="0" smtClean="0"/>
              <a:t> software</a:t>
            </a:r>
          </a:p>
          <a:p>
            <a:pPr lvl="1"/>
            <a:r>
              <a:rPr lang="en-US" dirty="0" err="1" smtClean="0"/>
              <a:t>Memenuhi</a:t>
            </a:r>
            <a:r>
              <a:rPr lang="en-US" dirty="0" smtClean="0"/>
              <a:t> </a:t>
            </a:r>
            <a:r>
              <a:rPr lang="en-US" dirty="0" err="1" smtClean="0"/>
              <a:t>sejumlah</a:t>
            </a:r>
            <a:r>
              <a:rPr lang="en-US" dirty="0" smtClean="0"/>
              <a:t> </a:t>
            </a:r>
            <a:r>
              <a:rPr lang="en-US" dirty="0" err="1" smtClean="0"/>
              <a:t>kriteria</a:t>
            </a:r>
            <a:r>
              <a:rPr lang="en-US" dirty="0" smtClean="0"/>
              <a:t> </a:t>
            </a:r>
            <a:r>
              <a:rPr lang="en-US" dirty="0" err="1" smtClean="0"/>
              <a:t>implisit</a:t>
            </a:r>
            <a:r>
              <a:rPr lang="en-US" dirty="0" smtClean="0"/>
              <a:t> </a:t>
            </a:r>
            <a:r>
              <a:rPr lang="en-US" dirty="0" err="1" smtClean="0"/>
              <a:t>yaitu</a:t>
            </a:r>
            <a:r>
              <a:rPr lang="en-US" dirty="0" smtClean="0"/>
              <a:t> </a:t>
            </a:r>
          </a:p>
          <a:p>
            <a:pPr lvl="2"/>
            <a:r>
              <a:rPr lang="en-US" sz="2800" b="1" i="1" dirty="0" smtClean="0"/>
              <a:t>product operations</a:t>
            </a:r>
            <a:r>
              <a:rPr lang="en-US" sz="2800" dirty="0" smtClean="0"/>
              <a:t>, </a:t>
            </a:r>
            <a:r>
              <a:rPr lang="en-US" sz="2800" dirty="0" err="1" smtClean="0"/>
              <a:t>sifat-sifat</a:t>
            </a:r>
            <a:r>
              <a:rPr lang="en-US" sz="2800" dirty="0" smtClean="0"/>
              <a:t> </a:t>
            </a:r>
            <a:r>
              <a:rPr lang="en-US" sz="2800" dirty="0" err="1" smtClean="0"/>
              <a:t>operasional</a:t>
            </a:r>
            <a:r>
              <a:rPr lang="en-US" sz="2800" dirty="0" smtClean="0"/>
              <a:t> </a:t>
            </a:r>
            <a:r>
              <a:rPr lang="en-US" sz="2800" dirty="0" err="1" smtClean="0"/>
              <a:t>dari</a:t>
            </a:r>
            <a:r>
              <a:rPr lang="en-US" sz="2800" dirty="0" smtClean="0"/>
              <a:t> software.</a:t>
            </a:r>
          </a:p>
          <a:p>
            <a:pPr lvl="2"/>
            <a:r>
              <a:rPr lang="en-US" sz="2800" b="1" i="1" dirty="0" smtClean="0"/>
              <a:t>product revision</a:t>
            </a:r>
            <a:r>
              <a:rPr lang="en-US" sz="2800" dirty="0" smtClean="0"/>
              <a:t>, </a:t>
            </a:r>
            <a:r>
              <a:rPr lang="en-US" sz="2800" dirty="0" err="1" smtClean="0"/>
              <a:t>kemampuan</a:t>
            </a:r>
            <a:r>
              <a:rPr lang="en-US" sz="2800" dirty="0" smtClean="0"/>
              <a:t> software </a:t>
            </a:r>
            <a:r>
              <a:rPr lang="en-US" sz="2800" dirty="0" err="1" smtClean="0"/>
              <a:t>dalam</a:t>
            </a:r>
            <a:r>
              <a:rPr lang="en-US" sz="2800" dirty="0" smtClean="0"/>
              <a:t> </a:t>
            </a:r>
            <a:r>
              <a:rPr lang="en-US" sz="2800" dirty="0" err="1" smtClean="0"/>
              <a:t>menjalani</a:t>
            </a:r>
            <a:r>
              <a:rPr lang="en-US" sz="2800" dirty="0" smtClean="0"/>
              <a:t> </a:t>
            </a:r>
            <a:r>
              <a:rPr lang="en-US" sz="2800" dirty="0" err="1" smtClean="0"/>
              <a:t>perubahan</a:t>
            </a:r>
            <a:r>
              <a:rPr lang="en-US" sz="2800" dirty="0" smtClean="0"/>
              <a:t>.</a:t>
            </a:r>
          </a:p>
          <a:p>
            <a:pPr lvl="2"/>
            <a:r>
              <a:rPr lang="en-US" sz="2800" b="1" i="1" dirty="0" smtClean="0"/>
              <a:t>product transition</a:t>
            </a:r>
            <a:r>
              <a:rPr lang="en-US" sz="2800" dirty="0" smtClean="0"/>
              <a:t>, </a:t>
            </a:r>
            <a:r>
              <a:rPr lang="en-US" sz="2800" dirty="0" err="1" smtClean="0"/>
              <a:t>daya</a:t>
            </a:r>
            <a:r>
              <a:rPr lang="en-US" sz="2800" dirty="0" smtClean="0"/>
              <a:t> </a:t>
            </a:r>
            <a:r>
              <a:rPr lang="en-US" sz="2800" dirty="0" err="1" smtClean="0"/>
              <a:t>adaptasi</a:t>
            </a:r>
            <a:r>
              <a:rPr lang="en-US" sz="2800" dirty="0" smtClean="0"/>
              <a:t> </a:t>
            </a:r>
            <a:r>
              <a:rPr lang="en-US" sz="2800" dirty="0" err="1" smtClean="0"/>
              <a:t>atau</a:t>
            </a:r>
            <a:r>
              <a:rPr lang="en-US" sz="2800" dirty="0" smtClean="0"/>
              <a:t> </a:t>
            </a:r>
            <a:r>
              <a:rPr lang="en-US" sz="2800" dirty="0" err="1" smtClean="0"/>
              <a:t>penyesuaian</a:t>
            </a:r>
            <a:r>
              <a:rPr lang="en-US" sz="2800" dirty="0" smtClean="0"/>
              <a:t> software </a:t>
            </a:r>
            <a:r>
              <a:rPr lang="en-US" sz="2800" dirty="0" err="1" smtClean="0"/>
              <a:t>terhadap</a:t>
            </a:r>
            <a:r>
              <a:rPr lang="en-US" sz="2800" dirty="0" smtClean="0"/>
              <a:t> </a:t>
            </a:r>
            <a:r>
              <a:rPr lang="en-US" sz="2800" dirty="0" err="1" smtClean="0"/>
              <a:t>lingkungan</a:t>
            </a:r>
            <a:r>
              <a:rPr lang="en-US" sz="2800" dirty="0" smtClean="0"/>
              <a:t> </a:t>
            </a:r>
            <a:r>
              <a:rPr lang="en-US" sz="2800" dirty="0" err="1" smtClean="0"/>
              <a:t>baru</a:t>
            </a:r>
            <a:r>
              <a:rPr lang="en-US" sz="2800" dirty="0" smtClean="0"/>
              <a:t>.</a:t>
            </a:r>
          </a:p>
          <a:p>
            <a:pPr lvl="1"/>
            <a:endParaRPr lang="en-US" dirty="0"/>
          </a:p>
        </p:txBody>
      </p:sp>
    </p:spTree>
  </p:cSld>
  <p:clrMapOvr>
    <a:masterClrMapping/>
  </p:clrMapOvr>
  <p:transition spd="med">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Qualitas</a:t>
            </a:r>
            <a:r>
              <a:rPr lang="en-US" dirty="0" smtClean="0"/>
              <a:t> </a:t>
            </a:r>
            <a:r>
              <a:rPr lang="en-US" i="1" dirty="0" smtClean="0"/>
              <a:t>Software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product operations</a:t>
            </a:r>
          </a:p>
          <a:p>
            <a:pPr lvl="1"/>
            <a:r>
              <a:rPr lang="en-US" b="1" dirty="0" smtClean="0"/>
              <a:t>Correctness</a:t>
            </a:r>
            <a:r>
              <a:rPr lang="en-US" dirty="0" smtClean="0"/>
              <a:t>, </a:t>
            </a:r>
            <a:r>
              <a:rPr lang="en-US" dirty="0" err="1" smtClean="0"/>
              <a:t>sejauh</a:t>
            </a:r>
            <a:r>
              <a:rPr lang="en-US" dirty="0" smtClean="0"/>
              <a:t> </a:t>
            </a:r>
            <a:r>
              <a:rPr lang="en-US" dirty="0" err="1" smtClean="0"/>
              <a:t>mana</a:t>
            </a:r>
            <a:r>
              <a:rPr lang="en-US" dirty="0" smtClean="0"/>
              <a:t> software </a:t>
            </a:r>
            <a:r>
              <a:rPr lang="en-US" dirty="0" err="1" smtClean="0"/>
              <a:t>memenuhi</a:t>
            </a:r>
            <a:r>
              <a:rPr lang="en-US" dirty="0" smtClean="0"/>
              <a:t> </a:t>
            </a:r>
            <a:r>
              <a:rPr lang="en-US" dirty="0" err="1" smtClean="0"/>
              <a:t>spesifikasi</a:t>
            </a:r>
            <a:r>
              <a:rPr lang="en-US" dirty="0" smtClean="0"/>
              <a:t> </a:t>
            </a:r>
            <a:r>
              <a:rPr lang="en-US" dirty="0" err="1" smtClean="0"/>
              <a:t>dan</a:t>
            </a:r>
            <a:r>
              <a:rPr lang="en-US" dirty="0" smtClean="0"/>
              <a:t> </a:t>
            </a:r>
            <a:r>
              <a:rPr lang="en-US" dirty="0" err="1" smtClean="0"/>
              <a:t>tujuan</a:t>
            </a:r>
            <a:r>
              <a:rPr lang="en-US" dirty="0" smtClean="0"/>
              <a:t> </a:t>
            </a:r>
            <a:r>
              <a:rPr lang="en-US" dirty="0" err="1" smtClean="0"/>
              <a:t>objektif</a:t>
            </a:r>
            <a:r>
              <a:rPr lang="en-US" dirty="0" smtClean="0"/>
              <a:t> user,</a:t>
            </a:r>
          </a:p>
          <a:p>
            <a:pPr lvl="1"/>
            <a:r>
              <a:rPr lang="en-US" b="1" dirty="0" smtClean="0"/>
              <a:t>Reliability</a:t>
            </a:r>
            <a:r>
              <a:rPr lang="en-US" dirty="0" smtClean="0"/>
              <a:t>, </a:t>
            </a:r>
            <a:r>
              <a:rPr lang="en-US" dirty="0" err="1" smtClean="0"/>
              <a:t>sejauh</a:t>
            </a:r>
            <a:r>
              <a:rPr lang="en-US" dirty="0" smtClean="0"/>
              <a:t> </a:t>
            </a:r>
            <a:r>
              <a:rPr lang="en-US" dirty="0" err="1" smtClean="0"/>
              <a:t>mana</a:t>
            </a:r>
            <a:r>
              <a:rPr lang="en-US" dirty="0" smtClean="0"/>
              <a:t> software </a:t>
            </a:r>
            <a:r>
              <a:rPr lang="en-US" dirty="0" err="1" smtClean="0"/>
              <a:t>mampu</a:t>
            </a:r>
            <a:r>
              <a:rPr lang="en-US" dirty="0" smtClean="0"/>
              <a:t> </a:t>
            </a:r>
            <a:r>
              <a:rPr lang="en-US" dirty="0" err="1" smtClean="0"/>
              <a:t>melaksanakan</a:t>
            </a:r>
            <a:r>
              <a:rPr lang="en-US" dirty="0" smtClean="0"/>
              <a:t> </a:t>
            </a:r>
            <a:r>
              <a:rPr lang="en-US" dirty="0" err="1" smtClean="0"/>
              <a:t>fungsinya</a:t>
            </a:r>
            <a:r>
              <a:rPr lang="en-US" dirty="0" smtClean="0"/>
              <a:t> </a:t>
            </a:r>
            <a:r>
              <a:rPr lang="en-US" dirty="0" err="1" smtClean="0"/>
              <a:t>dengan</a:t>
            </a:r>
            <a:r>
              <a:rPr lang="en-US" dirty="0" smtClean="0"/>
              <a:t> </a:t>
            </a:r>
            <a:r>
              <a:rPr lang="en-US" dirty="0" err="1" smtClean="0"/>
              <a:t>ketelitian</a:t>
            </a:r>
            <a:r>
              <a:rPr lang="en-US" dirty="0" smtClean="0"/>
              <a:t> yang </a:t>
            </a:r>
            <a:r>
              <a:rPr lang="en-US" dirty="0" err="1" smtClean="0"/>
              <a:t>diperlukan</a:t>
            </a:r>
            <a:r>
              <a:rPr lang="en-US" dirty="0" smtClean="0"/>
              <a:t>,</a:t>
            </a:r>
          </a:p>
          <a:p>
            <a:pPr lvl="1"/>
            <a:r>
              <a:rPr lang="en-US" b="1" dirty="0" smtClean="0"/>
              <a:t>Efficiency</a:t>
            </a:r>
            <a:r>
              <a:rPr lang="en-US" dirty="0" smtClean="0"/>
              <a:t>, </a:t>
            </a:r>
            <a:r>
              <a:rPr lang="en-US" dirty="0" err="1" smtClean="0"/>
              <a:t>banyaknya</a:t>
            </a:r>
            <a:r>
              <a:rPr lang="en-US" dirty="0" smtClean="0"/>
              <a:t> </a:t>
            </a:r>
            <a:r>
              <a:rPr lang="en-US" dirty="0" err="1" smtClean="0"/>
              <a:t>sumber</a:t>
            </a:r>
            <a:r>
              <a:rPr lang="en-US" dirty="0" smtClean="0"/>
              <a:t> </a:t>
            </a:r>
            <a:r>
              <a:rPr lang="en-US" dirty="0" err="1" smtClean="0"/>
              <a:t>daya</a:t>
            </a:r>
            <a:r>
              <a:rPr lang="en-US" dirty="0" smtClean="0"/>
              <a:t> yang </a:t>
            </a:r>
            <a:r>
              <a:rPr lang="en-US" dirty="0" err="1" smtClean="0"/>
              <a:t>dibutuhkan</a:t>
            </a:r>
            <a:r>
              <a:rPr lang="en-US" dirty="0" smtClean="0"/>
              <a:t> software </a:t>
            </a:r>
            <a:r>
              <a:rPr lang="en-US" dirty="0" err="1" smtClean="0"/>
              <a:t>untuk</a:t>
            </a:r>
            <a:r>
              <a:rPr lang="en-US" dirty="0" smtClean="0"/>
              <a:t> </a:t>
            </a:r>
            <a:r>
              <a:rPr lang="en-US" dirty="0" err="1" smtClean="0"/>
              <a:t>melakukan</a:t>
            </a:r>
            <a:r>
              <a:rPr lang="en-US" dirty="0" smtClean="0"/>
              <a:t> </a:t>
            </a:r>
            <a:r>
              <a:rPr lang="en-US" dirty="0" err="1" smtClean="0"/>
              <a:t>fungsinya</a:t>
            </a:r>
            <a:r>
              <a:rPr lang="en-US" dirty="0" smtClean="0"/>
              <a:t>,</a:t>
            </a:r>
          </a:p>
          <a:p>
            <a:pPr lvl="1"/>
            <a:r>
              <a:rPr lang="en-US" b="1" dirty="0" smtClean="0"/>
              <a:t>Integrity</a:t>
            </a:r>
            <a:r>
              <a:rPr lang="en-US" dirty="0" smtClean="0"/>
              <a:t>,  </a:t>
            </a:r>
            <a:r>
              <a:rPr lang="en-US" dirty="0" err="1" smtClean="0"/>
              <a:t>sejauh</a:t>
            </a:r>
            <a:r>
              <a:rPr lang="en-US" dirty="0" smtClean="0"/>
              <a:t> </a:t>
            </a:r>
            <a:r>
              <a:rPr lang="en-US" dirty="0" err="1" smtClean="0"/>
              <a:t>mana</a:t>
            </a:r>
            <a:r>
              <a:rPr lang="en-US" dirty="0" smtClean="0"/>
              <a:t> </a:t>
            </a:r>
            <a:r>
              <a:rPr lang="en-US" dirty="0" err="1" smtClean="0"/>
              <a:t>akses</a:t>
            </a:r>
            <a:r>
              <a:rPr lang="en-US" dirty="0" smtClean="0"/>
              <a:t> </a:t>
            </a:r>
            <a:r>
              <a:rPr lang="en-US" dirty="0" err="1" smtClean="0"/>
              <a:t>ke</a:t>
            </a:r>
            <a:r>
              <a:rPr lang="en-US" dirty="0" smtClean="0"/>
              <a:t> software </a:t>
            </a:r>
            <a:r>
              <a:rPr lang="en-US" dirty="0" err="1" smtClean="0"/>
              <a:t>dan</a:t>
            </a:r>
            <a:r>
              <a:rPr lang="en-US" dirty="0" smtClean="0"/>
              <a:t> data </a:t>
            </a:r>
            <a:r>
              <a:rPr lang="en-US" dirty="0" err="1" smtClean="0"/>
              <a:t>oleh</a:t>
            </a:r>
            <a:r>
              <a:rPr lang="en-US" dirty="0" smtClean="0"/>
              <a:t> </a:t>
            </a:r>
            <a:r>
              <a:rPr lang="en-US" dirty="0" err="1" smtClean="0"/>
              <a:t>pihak</a:t>
            </a:r>
            <a:r>
              <a:rPr lang="en-US" dirty="0" smtClean="0"/>
              <a:t> yang </a:t>
            </a:r>
            <a:r>
              <a:rPr lang="en-US" dirty="0" err="1" smtClean="0"/>
              <a:t>tidak</a:t>
            </a:r>
            <a:r>
              <a:rPr lang="en-US" dirty="0" smtClean="0"/>
              <a:t> </a:t>
            </a:r>
            <a:r>
              <a:rPr lang="en-US" dirty="0" err="1" smtClean="0"/>
              <a:t>berhak</a:t>
            </a:r>
            <a:r>
              <a:rPr lang="en-US" dirty="0" smtClean="0"/>
              <a:t> </a:t>
            </a:r>
            <a:r>
              <a:rPr lang="en-US" dirty="0" err="1" smtClean="0"/>
              <a:t>dapat</a:t>
            </a:r>
            <a:r>
              <a:rPr lang="en-US" dirty="0" smtClean="0"/>
              <a:t> </a:t>
            </a:r>
            <a:r>
              <a:rPr lang="en-US" dirty="0" err="1" smtClean="0"/>
              <a:t>dikendalikan</a:t>
            </a:r>
            <a:r>
              <a:rPr lang="en-US" dirty="0" smtClean="0"/>
              <a:t>,</a:t>
            </a:r>
          </a:p>
          <a:p>
            <a:pPr lvl="1"/>
            <a:r>
              <a:rPr lang="en-US" b="1" dirty="0" smtClean="0"/>
              <a:t>Usability</a:t>
            </a:r>
            <a:r>
              <a:rPr lang="en-US" dirty="0" smtClean="0"/>
              <a:t>, </a:t>
            </a:r>
            <a:r>
              <a:rPr lang="en-US" dirty="0" err="1" smtClean="0"/>
              <a:t>usaha</a:t>
            </a:r>
            <a:r>
              <a:rPr lang="en-US" dirty="0" smtClean="0"/>
              <a:t> yang </a:t>
            </a:r>
            <a:r>
              <a:rPr lang="en-US" dirty="0" err="1" smtClean="0"/>
              <a:t>diperlukan</a:t>
            </a:r>
            <a:r>
              <a:rPr lang="en-US" dirty="0" smtClean="0"/>
              <a:t> </a:t>
            </a:r>
            <a:r>
              <a:rPr lang="en-US" dirty="0" err="1" smtClean="0"/>
              <a:t>untuk</a:t>
            </a:r>
            <a:r>
              <a:rPr lang="en-US" dirty="0" smtClean="0"/>
              <a:t> </a:t>
            </a:r>
            <a:r>
              <a:rPr lang="en-US" dirty="0" err="1" smtClean="0"/>
              <a:t>mempelajari</a:t>
            </a:r>
            <a:r>
              <a:rPr lang="en-US" dirty="0" smtClean="0"/>
              <a:t>  </a:t>
            </a:r>
            <a:r>
              <a:rPr lang="en-US" dirty="0" err="1" smtClean="0"/>
              <a:t>dan</a:t>
            </a:r>
            <a:r>
              <a:rPr lang="en-US" dirty="0" smtClean="0"/>
              <a:t> </a:t>
            </a:r>
            <a:r>
              <a:rPr lang="en-US" dirty="0" err="1" smtClean="0"/>
              <a:t>mengoperasikan</a:t>
            </a:r>
            <a:r>
              <a:rPr lang="en-US" dirty="0" smtClean="0"/>
              <a:t> software.</a:t>
            </a:r>
          </a:p>
        </p:txBody>
      </p:sp>
    </p:spTree>
  </p:cSld>
  <p:clrMapOvr>
    <a:masterClrMapping/>
  </p:clrMapOvr>
  <p:transition spd="med">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Qualitas</a:t>
            </a:r>
            <a:r>
              <a:rPr lang="en-US" dirty="0" smtClean="0"/>
              <a:t> </a:t>
            </a:r>
            <a:r>
              <a:rPr lang="en-US" i="1" dirty="0" smtClean="0"/>
              <a:t>Software</a:t>
            </a:r>
            <a:endParaRPr lang="en-US" dirty="0"/>
          </a:p>
        </p:txBody>
      </p:sp>
      <p:sp>
        <p:nvSpPr>
          <p:cNvPr id="3" name="Content Placeholder 2"/>
          <p:cNvSpPr>
            <a:spLocks noGrp="1"/>
          </p:cNvSpPr>
          <p:nvPr>
            <p:ph idx="1"/>
          </p:nvPr>
        </p:nvSpPr>
        <p:spPr/>
        <p:txBody>
          <a:bodyPr/>
          <a:lstStyle/>
          <a:p>
            <a:r>
              <a:rPr lang="en-US" dirty="0" smtClean="0"/>
              <a:t>product revision</a:t>
            </a:r>
          </a:p>
          <a:p>
            <a:pPr lvl="1"/>
            <a:r>
              <a:rPr lang="en-US" b="1" dirty="0" smtClean="0"/>
              <a:t>Maintainability, </a:t>
            </a:r>
            <a:r>
              <a:rPr lang="en-US" dirty="0" err="1" smtClean="0"/>
              <a:t>usaha</a:t>
            </a:r>
            <a:r>
              <a:rPr lang="en-US" dirty="0" smtClean="0"/>
              <a:t> yang </a:t>
            </a:r>
            <a:r>
              <a:rPr lang="en-US" dirty="0" err="1" smtClean="0"/>
              <a:t>diperlukan</a:t>
            </a:r>
            <a:r>
              <a:rPr lang="en-US" dirty="0" smtClean="0"/>
              <a:t> </a:t>
            </a:r>
            <a:r>
              <a:rPr lang="en-US" dirty="0" err="1" smtClean="0"/>
              <a:t>untuk</a:t>
            </a:r>
            <a:r>
              <a:rPr lang="en-US" dirty="0" smtClean="0"/>
              <a:t> </a:t>
            </a:r>
            <a:r>
              <a:rPr lang="en-US" dirty="0" err="1" smtClean="0"/>
              <a:t>menemukan</a:t>
            </a:r>
            <a:r>
              <a:rPr lang="en-US" dirty="0" smtClean="0"/>
              <a:t> </a:t>
            </a:r>
            <a:r>
              <a:rPr lang="en-US" dirty="0" err="1" smtClean="0"/>
              <a:t>dan</a:t>
            </a:r>
            <a:r>
              <a:rPr lang="en-US" dirty="0" smtClean="0"/>
              <a:t> </a:t>
            </a:r>
            <a:r>
              <a:rPr lang="en-US" dirty="0" err="1" smtClean="0"/>
              <a:t>memperbaiki</a:t>
            </a:r>
            <a:r>
              <a:rPr lang="en-US" dirty="0" smtClean="0"/>
              <a:t> </a:t>
            </a:r>
            <a:r>
              <a:rPr lang="en-US" dirty="0" err="1" smtClean="0"/>
              <a:t>kesalahan</a:t>
            </a:r>
            <a:r>
              <a:rPr lang="en-US" dirty="0" smtClean="0"/>
              <a:t> (</a:t>
            </a:r>
            <a:r>
              <a:rPr lang="en-US" i="1" dirty="0" smtClean="0"/>
              <a:t>error</a:t>
            </a:r>
            <a:r>
              <a:rPr lang="en-US" dirty="0" smtClean="0"/>
              <a:t>) </a:t>
            </a:r>
            <a:r>
              <a:rPr lang="en-US" dirty="0" err="1" smtClean="0"/>
              <a:t>dalam</a:t>
            </a:r>
            <a:r>
              <a:rPr lang="en-US" dirty="0" smtClean="0"/>
              <a:t> software,</a:t>
            </a:r>
          </a:p>
          <a:p>
            <a:pPr lvl="1"/>
            <a:r>
              <a:rPr lang="en-US" b="1" dirty="0" smtClean="0"/>
              <a:t>Flexibility, </a:t>
            </a:r>
            <a:r>
              <a:rPr lang="en-US" dirty="0" err="1" smtClean="0"/>
              <a:t>usaha</a:t>
            </a:r>
            <a:r>
              <a:rPr lang="en-US" dirty="0" smtClean="0"/>
              <a:t> yang </a:t>
            </a:r>
            <a:r>
              <a:rPr lang="en-US" dirty="0" err="1" smtClean="0"/>
              <a:t>diperlukan</a:t>
            </a:r>
            <a:r>
              <a:rPr lang="en-US" dirty="0" smtClean="0"/>
              <a:t> </a:t>
            </a:r>
            <a:r>
              <a:rPr lang="en-US" dirty="0" err="1" smtClean="0"/>
              <a:t>untuk</a:t>
            </a:r>
            <a:r>
              <a:rPr lang="en-US" dirty="0" smtClean="0"/>
              <a:t> </a:t>
            </a:r>
            <a:r>
              <a:rPr lang="en-US" dirty="0" err="1" smtClean="0"/>
              <a:t>modifikasi</a:t>
            </a:r>
            <a:r>
              <a:rPr lang="en-US" dirty="0" smtClean="0"/>
              <a:t> </a:t>
            </a:r>
            <a:r>
              <a:rPr lang="en-US" dirty="0" err="1" smtClean="0"/>
              <a:t>terhadap</a:t>
            </a:r>
            <a:r>
              <a:rPr lang="en-US" dirty="0" smtClean="0"/>
              <a:t> software,</a:t>
            </a:r>
          </a:p>
          <a:p>
            <a:pPr lvl="1"/>
            <a:r>
              <a:rPr lang="en-US" b="1" dirty="0" smtClean="0"/>
              <a:t>Testability, </a:t>
            </a:r>
            <a:r>
              <a:rPr lang="en-US" dirty="0" err="1" smtClean="0"/>
              <a:t>usaha</a:t>
            </a:r>
            <a:r>
              <a:rPr lang="en-US" dirty="0" smtClean="0"/>
              <a:t> yang </a:t>
            </a:r>
            <a:r>
              <a:rPr lang="en-US" dirty="0" err="1" smtClean="0"/>
              <a:t>diperlukan</a:t>
            </a:r>
            <a:r>
              <a:rPr lang="en-US" dirty="0" smtClean="0"/>
              <a:t> </a:t>
            </a:r>
            <a:r>
              <a:rPr lang="en-US" dirty="0" err="1" smtClean="0"/>
              <a:t>untuk</a:t>
            </a:r>
            <a:r>
              <a:rPr lang="en-US" dirty="0" smtClean="0"/>
              <a:t> </a:t>
            </a:r>
            <a:r>
              <a:rPr lang="en-US" dirty="0" err="1" smtClean="0"/>
              <a:t>menguji</a:t>
            </a:r>
            <a:r>
              <a:rPr lang="en-US" dirty="0" smtClean="0"/>
              <a:t> software </a:t>
            </a:r>
            <a:r>
              <a:rPr lang="en-US" dirty="0" err="1" smtClean="0"/>
              <a:t>untuk</a:t>
            </a:r>
            <a:r>
              <a:rPr lang="en-US" dirty="0" smtClean="0"/>
              <a:t> </a:t>
            </a:r>
            <a:r>
              <a:rPr lang="en-US" dirty="0" err="1" smtClean="0"/>
              <a:t>memastikan</a:t>
            </a:r>
            <a:r>
              <a:rPr lang="en-US" dirty="0" smtClean="0"/>
              <a:t> </a:t>
            </a:r>
            <a:r>
              <a:rPr lang="en-US" dirty="0" err="1" smtClean="0"/>
              <a:t>apakah</a:t>
            </a:r>
            <a:r>
              <a:rPr lang="en-US" dirty="0" smtClean="0"/>
              <a:t> </a:t>
            </a:r>
            <a:r>
              <a:rPr lang="en-US" dirty="0" err="1" smtClean="0"/>
              <a:t>melakukan</a:t>
            </a:r>
            <a:r>
              <a:rPr lang="en-US" dirty="0" smtClean="0"/>
              <a:t> </a:t>
            </a:r>
            <a:r>
              <a:rPr lang="en-US" dirty="0" err="1" smtClean="0"/>
              <a:t>fungsi</a:t>
            </a:r>
            <a:r>
              <a:rPr lang="en-US" dirty="0" smtClean="0"/>
              <a:t> yang </a:t>
            </a:r>
            <a:r>
              <a:rPr lang="en-US" dirty="0" err="1" smtClean="0"/>
              <a:t>dikehendaki</a:t>
            </a:r>
            <a:r>
              <a:rPr lang="en-US" dirty="0" smtClean="0"/>
              <a:t> </a:t>
            </a:r>
            <a:r>
              <a:rPr lang="en-US" dirty="0" err="1" smtClean="0"/>
              <a:t>atau</a:t>
            </a:r>
            <a:r>
              <a:rPr lang="en-US" dirty="0" smtClean="0"/>
              <a:t> </a:t>
            </a:r>
            <a:r>
              <a:rPr lang="en-US" dirty="0" err="1" smtClean="0"/>
              <a:t>tidak</a:t>
            </a:r>
            <a:r>
              <a:rPr lang="en-US" dirty="0" smtClean="0"/>
              <a:t>.</a:t>
            </a:r>
            <a:endParaRPr lang="en-US" b="1" dirty="0" smtClean="0"/>
          </a:p>
          <a:p>
            <a:endParaRPr lang="en-US" dirty="0"/>
          </a:p>
        </p:txBody>
      </p:sp>
    </p:spTree>
  </p:cSld>
  <p:clrMapOvr>
    <a:masterClrMapping/>
  </p:clrMapOvr>
  <p:transition spd="med">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Qualitas</a:t>
            </a:r>
            <a:r>
              <a:rPr lang="en-US" dirty="0" smtClean="0"/>
              <a:t> </a:t>
            </a:r>
            <a:r>
              <a:rPr lang="en-US" i="1" dirty="0" smtClean="0"/>
              <a:t>Software</a:t>
            </a:r>
            <a:endParaRPr lang="en-US" dirty="0"/>
          </a:p>
        </p:txBody>
      </p:sp>
      <p:sp>
        <p:nvSpPr>
          <p:cNvPr id="3" name="Content Placeholder 2"/>
          <p:cNvSpPr>
            <a:spLocks noGrp="1"/>
          </p:cNvSpPr>
          <p:nvPr>
            <p:ph idx="1"/>
          </p:nvPr>
        </p:nvSpPr>
        <p:spPr/>
        <p:txBody>
          <a:bodyPr>
            <a:normAutofit lnSpcReduction="10000"/>
          </a:bodyPr>
          <a:lstStyle/>
          <a:p>
            <a:r>
              <a:rPr lang="en-US" dirty="0" smtClean="0"/>
              <a:t>product transition</a:t>
            </a:r>
          </a:p>
          <a:p>
            <a:pPr lvl="1"/>
            <a:r>
              <a:rPr lang="en-US" b="1" dirty="0" smtClean="0"/>
              <a:t>Portability, </a:t>
            </a:r>
            <a:r>
              <a:rPr lang="en-US" dirty="0" err="1" smtClean="0"/>
              <a:t>usaha</a:t>
            </a:r>
            <a:r>
              <a:rPr lang="en-US" dirty="0" smtClean="0"/>
              <a:t> yang </a:t>
            </a:r>
            <a:r>
              <a:rPr lang="en-US" dirty="0" err="1" smtClean="0"/>
              <a:t>diperlukan</a:t>
            </a:r>
            <a:r>
              <a:rPr lang="en-US" dirty="0" smtClean="0"/>
              <a:t> </a:t>
            </a:r>
            <a:r>
              <a:rPr lang="en-US" dirty="0" err="1" smtClean="0"/>
              <a:t>untuk</a:t>
            </a:r>
            <a:r>
              <a:rPr lang="en-US" dirty="0" smtClean="0"/>
              <a:t> </a:t>
            </a:r>
            <a:r>
              <a:rPr lang="en-US" dirty="0" err="1" smtClean="0"/>
              <a:t>mentransfer</a:t>
            </a:r>
            <a:r>
              <a:rPr lang="en-US" dirty="0" smtClean="0"/>
              <a:t> software </a:t>
            </a:r>
            <a:r>
              <a:rPr lang="en-US" dirty="0" err="1" smtClean="0"/>
              <a:t>dari</a:t>
            </a:r>
            <a:r>
              <a:rPr lang="en-US" dirty="0" smtClean="0"/>
              <a:t> </a:t>
            </a:r>
            <a:r>
              <a:rPr lang="en-US" dirty="0" err="1" smtClean="0"/>
              <a:t>suatu</a:t>
            </a:r>
            <a:r>
              <a:rPr lang="en-US" dirty="0" smtClean="0"/>
              <a:t> hardware </a:t>
            </a:r>
            <a:r>
              <a:rPr lang="en-US" dirty="0" err="1" smtClean="0"/>
              <a:t>atau</a:t>
            </a:r>
            <a:r>
              <a:rPr lang="en-US" dirty="0" smtClean="0"/>
              <a:t> </a:t>
            </a:r>
            <a:r>
              <a:rPr lang="en-US" dirty="0" err="1" smtClean="0"/>
              <a:t>sistem</a:t>
            </a:r>
            <a:r>
              <a:rPr lang="en-US" dirty="0" smtClean="0"/>
              <a:t> </a:t>
            </a:r>
            <a:r>
              <a:rPr lang="en-US" dirty="0" err="1" smtClean="0"/>
              <a:t>tertentu</a:t>
            </a:r>
            <a:r>
              <a:rPr lang="en-US" dirty="0" smtClean="0"/>
              <a:t> agar </a:t>
            </a:r>
            <a:r>
              <a:rPr lang="en-US" dirty="0" err="1" smtClean="0"/>
              <a:t>tetap</a:t>
            </a:r>
            <a:r>
              <a:rPr lang="en-US" dirty="0" smtClean="0"/>
              <a:t> </a:t>
            </a:r>
            <a:r>
              <a:rPr lang="en-US" dirty="0" err="1" smtClean="0"/>
              <a:t>dapat</a:t>
            </a:r>
            <a:r>
              <a:rPr lang="en-US" dirty="0" smtClean="0"/>
              <a:t> </a:t>
            </a:r>
            <a:r>
              <a:rPr lang="en-US" dirty="0" err="1" smtClean="0"/>
              <a:t>berfungsi</a:t>
            </a:r>
            <a:r>
              <a:rPr lang="en-US" dirty="0" smtClean="0"/>
              <a:t>,</a:t>
            </a:r>
          </a:p>
          <a:p>
            <a:pPr lvl="1"/>
            <a:r>
              <a:rPr lang="en-US" b="1" dirty="0" smtClean="0"/>
              <a:t>Reusability, </a:t>
            </a:r>
            <a:r>
              <a:rPr lang="en-US" dirty="0" err="1" smtClean="0"/>
              <a:t>sejauh</a:t>
            </a:r>
            <a:r>
              <a:rPr lang="en-US" dirty="0" smtClean="0"/>
              <a:t> </a:t>
            </a:r>
            <a:r>
              <a:rPr lang="en-US" dirty="0" err="1" smtClean="0"/>
              <a:t>mana</a:t>
            </a:r>
            <a:r>
              <a:rPr lang="en-US" dirty="0" smtClean="0"/>
              <a:t> software </a:t>
            </a:r>
            <a:r>
              <a:rPr lang="en-US" dirty="0" err="1" smtClean="0"/>
              <a:t>atau</a:t>
            </a:r>
            <a:r>
              <a:rPr lang="en-US" dirty="0" smtClean="0"/>
              <a:t> </a:t>
            </a:r>
            <a:r>
              <a:rPr lang="en-US" dirty="0" err="1" smtClean="0"/>
              <a:t>bagiannya</a:t>
            </a:r>
            <a:r>
              <a:rPr lang="en-US" dirty="0" smtClean="0"/>
              <a:t> </a:t>
            </a:r>
            <a:r>
              <a:rPr lang="en-US" dirty="0" err="1" smtClean="0"/>
              <a:t>dapat</a:t>
            </a:r>
            <a:r>
              <a:rPr lang="en-US" dirty="0" smtClean="0"/>
              <a:t> </a:t>
            </a:r>
            <a:r>
              <a:rPr lang="en-US" dirty="0" err="1" smtClean="0"/>
              <a:t>dipergunakan</a:t>
            </a:r>
            <a:r>
              <a:rPr lang="en-US" dirty="0" smtClean="0"/>
              <a:t> </a:t>
            </a:r>
            <a:r>
              <a:rPr lang="en-US" dirty="0" err="1" smtClean="0"/>
              <a:t>ulang</a:t>
            </a:r>
            <a:r>
              <a:rPr lang="en-US" dirty="0" smtClean="0"/>
              <a:t> </a:t>
            </a:r>
            <a:r>
              <a:rPr lang="en-US" dirty="0" err="1" smtClean="0"/>
              <a:t>pada</a:t>
            </a:r>
            <a:r>
              <a:rPr lang="en-US" dirty="0" smtClean="0"/>
              <a:t> </a:t>
            </a:r>
            <a:r>
              <a:rPr lang="en-US" dirty="0" err="1" smtClean="0"/>
              <a:t>aplikasi</a:t>
            </a:r>
            <a:r>
              <a:rPr lang="en-US" dirty="0" smtClean="0"/>
              <a:t> </a:t>
            </a:r>
            <a:r>
              <a:rPr lang="en-US" dirty="0" err="1" smtClean="0"/>
              <a:t>lainnya</a:t>
            </a:r>
            <a:r>
              <a:rPr lang="en-US" dirty="0" smtClean="0"/>
              <a:t>,</a:t>
            </a:r>
          </a:p>
          <a:p>
            <a:pPr lvl="1"/>
            <a:r>
              <a:rPr lang="en-US" b="1" dirty="0" smtClean="0"/>
              <a:t>Interoperability, </a:t>
            </a:r>
            <a:r>
              <a:rPr lang="en-US" dirty="0" err="1" smtClean="0"/>
              <a:t>usaha</a:t>
            </a:r>
            <a:r>
              <a:rPr lang="en-US" dirty="0" smtClean="0"/>
              <a:t> yang </a:t>
            </a:r>
            <a:r>
              <a:rPr lang="en-US" dirty="0" err="1" smtClean="0"/>
              <a:t>diperlukan</a:t>
            </a:r>
            <a:r>
              <a:rPr lang="en-US" dirty="0" smtClean="0"/>
              <a:t> </a:t>
            </a:r>
            <a:r>
              <a:rPr lang="en-US" dirty="0" err="1" smtClean="0"/>
              <a:t>untuk</a:t>
            </a:r>
            <a:r>
              <a:rPr lang="en-US" dirty="0" smtClean="0"/>
              <a:t> </a:t>
            </a:r>
            <a:r>
              <a:rPr lang="en-US" dirty="0" err="1" smtClean="0"/>
              <a:t>menghubungkan</a:t>
            </a:r>
            <a:r>
              <a:rPr lang="en-US" dirty="0" smtClean="0"/>
              <a:t> software </a:t>
            </a:r>
            <a:r>
              <a:rPr lang="en-US" dirty="0" err="1" smtClean="0"/>
              <a:t>dengan</a:t>
            </a:r>
            <a:r>
              <a:rPr lang="en-US" dirty="0" smtClean="0"/>
              <a:t> software </a:t>
            </a:r>
            <a:r>
              <a:rPr lang="en-US" dirty="0" err="1" smtClean="0"/>
              <a:t>lainnya</a:t>
            </a:r>
            <a:r>
              <a:rPr lang="en-US" dirty="0" smtClean="0"/>
              <a:t>.</a:t>
            </a:r>
            <a:endParaRPr lang="en-US" b="1" dirty="0"/>
          </a:p>
        </p:txBody>
      </p:sp>
    </p:spTree>
  </p:cSld>
  <p:clrMapOvr>
    <a:masterClrMapping/>
  </p:clrMapOvr>
  <p:transition spd="med">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a:xfrm>
            <a:off x="3048000" y="304800"/>
            <a:ext cx="4114800" cy="978408"/>
          </a:xfrm>
        </p:spPr>
        <p:txBody>
          <a:bodyPr>
            <a:noAutofit/>
          </a:bodyPr>
          <a:lstStyle/>
          <a:p>
            <a:pPr eaLnBrk="1" hangingPunct="1">
              <a:defRPr/>
            </a:pPr>
            <a:r>
              <a:rPr lang="id-ID" sz="3600" dirty="0" smtClean="0"/>
              <a:t>TERIMA KASIH</a:t>
            </a:r>
            <a:endParaRPr lang="en-US" sz="3600" dirty="0" smtClean="0"/>
          </a:p>
        </p:txBody>
      </p:sp>
      <p:sp>
        <p:nvSpPr>
          <p:cNvPr id="7" name="Picture Placeholder 6"/>
          <p:cNvSpPr>
            <a:spLocks noGrp="1"/>
          </p:cNvSpPr>
          <p:nvPr>
            <p:ph type="pic" idx="1"/>
          </p:nvPr>
        </p:nvSpPr>
        <p:spPr/>
      </p:sp>
      <p:sp>
        <p:nvSpPr>
          <p:cNvPr id="30725" name="Rectangle 5"/>
          <p:cNvSpPr>
            <a:spLocks noGrp="1" noChangeArrowheads="1"/>
          </p:cNvSpPr>
          <p:nvPr>
            <p:ph type="body" sz="half" idx="2"/>
          </p:nvPr>
        </p:nvSpPr>
        <p:spPr/>
        <p:txBody>
          <a:bodyPr>
            <a:normAutofit/>
          </a:bodyPr>
          <a:lstStyle/>
          <a:p>
            <a:pPr eaLnBrk="1" hangingPunct="1">
              <a:defRPr/>
            </a:pPr>
            <a:r>
              <a:rPr lang="id-ID" sz="3000" dirty="0" smtClean="0"/>
              <a:t>See you next week</a:t>
            </a:r>
            <a:endParaRPr lang="en-US" sz="3000" dirty="0" smtClean="0"/>
          </a:p>
        </p:txBody>
      </p:sp>
      <p:sp>
        <p:nvSpPr>
          <p:cNvPr id="8" name="Picture Placeholder 6"/>
          <p:cNvSpPr txBox="1">
            <a:spLocks/>
          </p:cNvSpPr>
          <p:nvPr/>
        </p:nvSpPr>
        <p:spPr>
          <a:xfrm>
            <a:off x="2896603" y="1484808"/>
            <a:ext cx="6247397" cy="5373192"/>
          </a:xfrm>
          <a:prstGeom prst="rect">
            <a:avLst/>
          </a:prstGeom>
          <a:solidFill>
            <a:schemeClr val="bg2">
              <a:shade val="75000"/>
            </a:schemeClr>
          </a:solidFill>
        </p:spPr>
      </p:sp>
      <p:pic>
        <p:nvPicPr>
          <p:cNvPr id="9" name="Picture Placeholder 22" descr="https://encrypted-tbn0.gstatic.com/images?q=tbn:ANd9GcRTKPZv6sdqxI8nwW2Vq1jHzrZ6JKqvFljD4SsPg6aUfMbfY6ozHQ"/>
          <p:cNvPicPr>
            <a:picLocks/>
          </p:cNvPicPr>
          <p:nvPr/>
        </p:nvPicPr>
        <p:blipFill>
          <a:blip r:embed="rId2">
            <a:lum contrast="10000"/>
          </a:blip>
          <a:srcRect t="19" b="19"/>
          <a:stretch>
            <a:fillRect/>
          </a:stretch>
        </p:blipFill>
        <p:spPr bwMode="auto">
          <a:xfrm>
            <a:off x="3200400" y="1600200"/>
            <a:ext cx="5715000" cy="502920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a:t>
            </a:r>
            <a:endParaRPr lang="en-US" dirty="0"/>
          </a:p>
        </p:txBody>
      </p:sp>
      <p:sp>
        <p:nvSpPr>
          <p:cNvPr id="3" name="Content Placeholder 2"/>
          <p:cNvSpPr>
            <a:spLocks noGrp="1"/>
          </p:cNvSpPr>
          <p:nvPr>
            <p:ph idx="1"/>
          </p:nvPr>
        </p:nvSpPr>
        <p:spPr/>
        <p:txBody>
          <a:bodyPr/>
          <a:lstStyle/>
          <a:p>
            <a:pPr marL="609600" indent="-609600"/>
            <a:r>
              <a:rPr lang="sv-SE" sz="3600" b="1" dirty="0" smtClean="0"/>
              <a:t>Program Sistem (</a:t>
            </a:r>
            <a:r>
              <a:rPr lang="sv-SE" sz="3600" b="1" i="1" dirty="0" smtClean="0"/>
              <a:t>System Program</a:t>
            </a:r>
            <a:r>
              <a:rPr lang="sv-SE" sz="3600" b="1" dirty="0" smtClean="0"/>
              <a:t>)</a:t>
            </a:r>
          </a:p>
          <a:p>
            <a:pPr marL="990600" lvl="1" indent="-533400"/>
            <a:r>
              <a:rPr lang="sv-SE" sz="2400" b="1" dirty="0" smtClean="0"/>
              <a:t>Program Manajemen Sistem</a:t>
            </a:r>
          </a:p>
          <a:p>
            <a:pPr marL="990600" lvl="1" indent="-533400"/>
            <a:r>
              <a:rPr lang="sv-SE" sz="2400" b="1" dirty="0" smtClean="0"/>
              <a:t>Program pengembangan sistem</a:t>
            </a:r>
            <a:r>
              <a:rPr lang="sv-SE" sz="2400" dirty="0" smtClean="0"/>
              <a:t> </a:t>
            </a:r>
          </a:p>
          <a:p>
            <a:pPr marL="609600" indent="-609600"/>
            <a:r>
              <a:rPr lang="sv-SE" sz="3600" b="1" dirty="0" smtClean="0"/>
              <a:t>Program Aplikasi</a:t>
            </a:r>
          </a:p>
          <a:p>
            <a:pPr marL="990600" lvl="1" indent="-533400"/>
            <a:r>
              <a:rPr lang="sv-SE" sz="2400" b="1" dirty="0" smtClean="0"/>
              <a:t>Aplikasi Umum</a:t>
            </a:r>
            <a:r>
              <a:rPr lang="en-US" sz="2400" dirty="0" smtClean="0"/>
              <a:t> </a:t>
            </a:r>
          </a:p>
          <a:p>
            <a:pPr marL="990600" lvl="1" indent="-533400"/>
            <a:r>
              <a:rPr lang="sv-SE" sz="2400" b="1" dirty="0" smtClean="0"/>
              <a:t>Aplikasi Khusus</a:t>
            </a:r>
            <a:endParaRPr lang="en-US" dirty="0"/>
          </a:p>
        </p:txBody>
      </p:sp>
    </p:spTree>
  </p:cSld>
  <p:clrMapOvr>
    <a:masterClrMapping/>
  </p:clrMapOvr>
  <p:transition spd="med">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a:t>
            </a:r>
            <a:r>
              <a:rPr lang="en-US" dirty="0" err="1" smtClean="0"/>
              <a:t>Sistem</a:t>
            </a:r>
            <a:endParaRPr lang="en-US" dirty="0"/>
          </a:p>
        </p:txBody>
      </p:sp>
      <p:sp>
        <p:nvSpPr>
          <p:cNvPr id="3" name="Content Placeholder 2"/>
          <p:cNvSpPr>
            <a:spLocks noGrp="1"/>
          </p:cNvSpPr>
          <p:nvPr>
            <p:ph idx="1"/>
          </p:nvPr>
        </p:nvSpPr>
        <p:spPr/>
        <p:txBody>
          <a:bodyPr/>
          <a:lstStyle/>
          <a:p>
            <a:pPr>
              <a:lnSpc>
                <a:spcPct val="80000"/>
              </a:lnSpc>
            </a:pPr>
            <a:r>
              <a:rPr lang="sv-SE" dirty="0" smtClean="0"/>
              <a:t>Program sistem sering disebut sebagai perangkat lunak pendukung (</a:t>
            </a:r>
            <a:r>
              <a:rPr lang="sv-SE" i="1" dirty="0" smtClean="0"/>
              <a:t>support software</a:t>
            </a:r>
            <a:r>
              <a:rPr lang="sv-SE" dirty="0" smtClean="0"/>
              <a:t>) diartikan sebagai program yang digunakan untuk mengontrol sumber daya komputer, seperti CPU dan peranti masukan/keluaran. </a:t>
            </a:r>
          </a:p>
          <a:p>
            <a:pPr>
              <a:lnSpc>
                <a:spcPct val="80000"/>
              </a:lnSpc>
            </a:pPr>
            <a:r>
              <a:rPr lang="sv-SE" dirty="0" smtClean="0"/>
              <a:t>Kedudukan program ini adalah sebagai perantara antara program aplikasi dan perangkat keras komputer.</a:t>
            </a:r>
            <a:endParaRPr lang="en-US" dirty="0" smtClean="0"/>
          </a:p>
        </p:txBody>
      </p:sp>
    </p:spTree>
  </p:cSld>
  <p:clrMapOvr>
    <a:masterClrMapping/>
  </p:clrMapOvr>
  <p:transition spd="med">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marL="838200" indent="-838200" eaLnBrk="1" hangingPunct="1"/>
            <a:r>
              <a:rPr lang="sv-SE" sz="4000" b="1" smtClean="0"/>
              <a:t>Program sistem dibagi menjadi dua kelompok</a:t>
            </a:r>
            <a:r>
              <a:rPr lang="sv-SE" sz="4000" smtClean="0"/>
              <a:t> </a:t>
            </a:r>
            <a:endParaRPr lang="en-US" sz="4000" smtClean="0"/>
          </a:p>
        </p:txBody>
      </p:sp>
      <p:sp>
        <p:nvSpPr>
          <p:cNvPr id="8195" name="Rectangle 3"/>
          <p:cNvSpPr>
            <a:spLocks noGrp="1" noChangeArrowheads="1"/>
          </p:cNvSpPr>
          <p:nvPr>
            <p:ph type="body" idx="1"/>
          </p:nvPr>
        </p:nvSpPr>
        <p:spPr>
          <a:xfrm>
            <a:off x="457200" y="1600201"/>
            <a:ext cx="8229600" cy="4800600"/>
          </a:xfrm>
        </p:spPr>
        <p:txBody>
          <a:bodyPr>
            <a:normAutofit/>
          </a:bodyPr>
          <a:lstStyle/>
          <a:p>
            <a:pPr marL="457200" indent="-457200" eaLnBrk="1" hangingPunct="1">
              <a:lnSpc>
                <a:spcPct val="80000"/>
              </a:lnSpc>
              <a:buFontTx/>
              <a:buAutoNum type="arabicPeriod"/>
            </a:pPr>
            <a:r>
              <a:rPr lang="sv-SE" sz="3600" b="1" dirty="0" smtClean="0"/>
              <a:t>Program Manajemen Sistem</a:t>
            </a:r>
            <a:r>
              <a:rPr lang="sv-SE" sz="3600" dirty="0" smtClean="0"/>
              <a:t> </a:t>
            </a:r>
          </a:p>
          <a:p>
            <a:pPr marL="838200" lvl="1" indent="-381000" eaLnBrk="1" hangingPunct="1">
              <a:lnSpc>
                <a:spcPct val="80000"/>
              </a:lnSpc>
            </a:pPr>
            <a:r>
              <a:rPr lang="sv-SE" sz="3200" dirty="0" smtClean="0"/>
              <a:t>Program manajemen sistem adalah program yang mengendalikan pemakaian perangkat keras, perangkat lunak dan mendukung operasi manajemen serta sistem komputer yang menyediakan bermacam-macam layanan. </a:t>
            </a:r>
            <a:endParaRPr lang="id-ID" sz="3200" dirty="0" smtClean="0"/>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a:t>
            </a:r>
            <a:r>
              <a:rPr lang="en-US" dirty="0" err="1" smtClean="0"/>
              <a:t>Manajemen</a:t>
            </a:r>
            <a:r>
              <a:rPr lang="en-US" dirty="0" smtClean="0"/>
              <a:t> </a:t>
            </a:r>
            <a:r>
              <a:rPr lang="en-US" dirty="0" err="1" smtClean="0"/>
              <a:t>Sistem</a:t>
            </a:r>
            <a:endParaRPr lang="en-US" dirty="0"/>
          </a:p>
        </p:txBody>
      </p:sp>
      <p:sp>
        <p:nvSpPr>
          <p:cNvPr id="3" name="Content Placeholder 2"/>
          <p:cNvSpPr>
            <a:spLocks noGrp="1"/>
          </p:cNvSpPr>
          <p:nvPr>
            <p:ph idx="1"/>
          </p:nvPr>
        </p:nvSpPr>
        <p:spPr/>
        <p:txBody>
          <a:bodyPr/>
          <a:lstStyle/>
          <a:p>
            <a:pPr marL="545592" indent="-381000">
              <a:lnSpc>
                <a:spcPct val="80000"/>
              </a:lnSpc>
            </a:pPr>
            <a:r>
              <a:rPr lang="id-ID" sz="3600" dirty="0" smtClean="0"/>
              <a:t>Yang termasuk ke dalam program manajemen sistem adalah </a:t>
            </a:r>
            <a:endParaRPr lang="en-US" sz="3600" dirty="0" smtClean="0"/>
          </a:p>
          <a:p>
            <a:pPr marL="838200" lvl="1" indent="-381000">
              <a:lnSpc>
                <a:spcPct val="80000"/>
              </a:lnSpc>
            </a:pPr>
            <a:r>
              <a:rPr lang="sv-SE" b="1" dirty="0" smtClean="0"/>
              <a:t>sistem operasi, </a:t>
            </a:r>
          </a:p>
          <a:p>
            <a:pPr marL="838200" lvl="1" indent="-381000">
              <a:lnSpc>
                <a:spcPct val="80000"/>
              </a:lnSpc>
            </a:pPr>
            <a:r>
              <a:rPr lang="sv-SE" b="1" dirty="0" smtClean="0"/>
              <a:t>program utility, dan </a:t>
            </a:r>
          </a:p>
          <a:p>
            <a:pPr marL="838200" lvl="1" indent="-381000">
              <a:lnSpc>
                <a:spcPct val="80000"/>
              </a:lnSpc>
            </a:pPr>
            <a:r>
              <a:rPr lang="sv-SE" b="1" dirty="0" smtClean="0"/>
              <a:t>manajemen jaringan</a:t>
            </a:r>
            <a:r>
              <a:rPr lang="sv-SE" dirty="0" smtClean="0"/>
              <a:t>.</a:t>
            </a:r>
            <a:endParaRPr lang="sv-SE" b="1" dirty="0" smtClean="0"/>
          </a:p>
          <a:p>
            <a:endParaRPr lang="en-US" dirty="0"/>
          </a:p>
        </p:txBody>
      </p:sp>
    </p:spTree>
  </p:cSld>
  <p:clrMapOvr>
    <a:masterClrMapping/>
  </p:clrMapOvr>
  <p:transition spd="med">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marL="838200" indent="-838200" eaLnBrk="1" hangingPunct="1"/>
            <a:r>
              <a:rPr lang="sv-SE" b="1" smtClean="0"/>
              <a:t>Sistem Operasi (</a:t>
            </a:r>
            <a:r>
              <a:rPr lang="sv-SE" b="1" i="1" smtClean="0"/>
              <a:t>Operating System</a:t>
            </a:r>
            <a:r>
              <a:rPr lang="sv-SE" b="1" smtClean="0"/>
              <a:t>)</a:t>
            </a:r>
            <a:endParaRPr lang="en-US" b="1" smtClean="0"/>
          </a:p>
        </p:txBody>
      </p:sp>
      <p:sp>
        <p:nvSpPr>
          <p:cNvPr id="9219" name="Rectangle 3"/>
          <p:cNvSpPr>
            <a:spLocks noGrp="1" noChangeArrowheads="1"/>
          </p:cNvSpPr>
          <p:nvPr>
            <p:ph type="body" idx="1"/>
          </p:nvPr>
        </p:nvSpPr>
        <p:spPr/>
        <p:txBody>
          <a:bodyPr>
            <a:normAutofit/>
          </a:bodyPr>
          <a:lstStyle/>
          <a:p>
            <a:pPr eaLnBrk="1" hangingPunct="1">
              <a:lnSpc>
                <a:spcPct val="80000"/>
              </a:lnSpc>
            </a:pPr>
            <a:r>
              <a:rPr lang="sv-SE" sz="2800" dirty="0" smtClean="0"/>
              <a:t>Sistem operasi (</a:t>
            </a:r>
            <a:r>
              <a:rPr lang="sv-SE" sz="2800" i="1" dirty="0" smtClean="0"/>
              <a:t>Operating system/OS</a:t>
            </a:r>
            <a:r>
              <a:rPr lang="sv-SE" sz="2800" dirty="0" smtClean="0"/>
              <a:t>) adalah program yang ditulis untuk mengendalikan dan mengkoordinasikan kegiatan dari sistem komputer. </a:t>
            </a:r>
          </a:p>
          <a:p>
            <a:pPr eaLnBrk="1" hangingPunct="1">
              <a:lnSpc>
                <a:spcPct val="80000"/>
              </a:lnSpc>
            </a:pPr>
            <a:r>
              <a:rPr lang="sv-SE" sz="2800" dirty="0" smtClean="0"/>
              <a:t>Sistem operasi adalah program yang bertindak sebagai perantara antara pemakai komputer dan perangkat keras. </a:t>
            </a:r>
            <a:endParaRPr lang="id-ID" sz="2800" dirty="0" smtClean="0"/>
          </a:p>
          <a:p>
            <a:pPr eaLnBrk="1" hangingPunct="1">
              <a:lnSpc>
                <a:spcPct val="80000"/>
              </a:lnSpc>
            </a:pPr>
            <a:r>
              <a:rPr lang="sv-SE" sz="2800" dirty="0" smtClean="0"/>
              <a:t>Tujuan utama sistem operasi adalah menyediakan lingkungan yang memungkinkan pemakai dapat menjalankan program apapun dengan mudah.</a:t>
            </a:r>
            <a:endParaRPr lang="id-ID" sz="2800" dirty="0" smtClean="0"/>
          </a:p>
          <a:p>
            <a:pPr eaLnBrk="1" hangingPunct="1">
              <a:lnSpc>
                <a:spcPct val="80000"/>
              </a:lnSpc>
            </a:pPr>
            <a:r>
              <a:rPr lang="sv-SE" sz="2800" dirty="0" smtClean="0"/>
              <a:t>Adapun Sistem operasi tersebut bersifat :</a:t>
            </a:r>
            <a:br>
              <a:rPr lang="sv-SE" sz="2800" dirty="0" smtClean="0"/>
            </a:br>
            <a:r>
              <a:rPr lang="sv-SE" sz="2800" dirty="0" smtClean="0"/>
              <a:t>- Multiuser : dapat digunakan oleh banyak user</a:t>
            </a:r>
            <a:br>
              <a:rPr lang="sv-SE" sz="2800" dirty="0" smtClean="0"/>
            </a:br>
            <a:r>
              <a:rPr lang="sv-SE" sz="2800" dirty="0" smtClean="0"/>
              <a:t>- Multitasking : dapat melakukan banyak tugas </a:t>
            </a:r>
          </a:p>
          <a:p>
            <a:pPr eaLnBrk="1" hangingPunct="1">
              <a:lnSpc>
                <a:spcPct val="80000"/>
              </a:lnSpc>
            </a:pPr>
            <a:endParaRPr lang="en-US" sz="2800" dirty="0" smtClean="0"/>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sv-SE" smtClean="0"/>
              <a:t>Fungsi dasar sistem operasi</a:t>
            </a:r>
            <a:r>
              <a:rPr lang="en-US" smtClean="0"/>
              <a:t> </a:t>
            </a:r>
          </a:p>
        </p:txBody>
      </p:sp>
      <p:sp>
        <p:nvSpPr>
          <p:cNvPr id="10243" name="Rectangle 3"/>
          <p:cNvSpPr>
            <a:spLocks noGrp="1" noChangeArrowheads="1"/>
          </p:cNvSpPr>
          <p:nvPr>
            <p:ph type="body" idx="1"/>
          </p:nvPr>
        </p:nvSpPr>
        <p:spPr>
          <a:xfrm>
            <a:off x="457200" y="1524001"/>
            <a:ext cx="8229600" cy="4876800"/>
          </a:xfrm>
        </p:spPr>
        <p:txBody>
          <a:bodyPr>
            <a:noAutofit/>
          </a:bodyPr>
          <a:lstStyle/>
          <a:p>
            <a:pPr marL="457200" indent="-457200" eaLnBrk="1" hangingPunct="1">
              <a:lnSpc>
                <a:spcPct val="80000"/>
              </a:lnSpc>
            </a:pPr>
            <a:r>
              <a:rPr lang="sv-SE" sz="2800" dirty="0" smtClean="0"/>
              <a:t>Sebagai penghubung antarmuka (</a:t>
            </a:r>
            <a:r>
              <a:rPr lang="sv-SE" sz="2800" i="1" dirty="0" smtClean="0"/>
              <a:t>interface</a:t>
            </a:r>
            <a:r>
              <a:rPr lang="sv-SE" sz="2800" dirty="0" smtClean="0"/>
              <a:t>) bagi pemakai, untuk komunikasi sistem dan jaringan dengan pemakai.</a:t>
            </a:r>
            <a:endParaRPr lang="es-ES_tradnl" sz="2800" dirty="0" smtClean="0"/>
          </a:p>
          <a:p>
            <a:pPr marL="457200" indent="-457200" eaLnBrk="1" hangingPunct="1">
              <a:lnSpc>
                <a:spcPct val="80000"/>
              </a:lnSpc>
            </a:pPr>
            <a:r>
              <a:rPr lang="es-ES_tradnl" sz="2800" dirty="0" err="1" smtClean="0"/>
              <a:t>Manajemen</a:t>
            </a:r>
            <a:r>
              <a:rPr lang="es-ES_tradnl" sz="2800" dirty="0" smtClean="0"/>
              <a:t> </a:t>
            </a:r>
            <a:r>
              <a:rPr lang="es-ES_tradnl" sz="2800" dirty="0" err="1" smtClean="0"/>
              <a:t>proses</a:t>
            </a:r>
            <a:r>
              <a:rPr lang="es-ES_tradnl" sz="2800" dirty="0" smtClean="0"/>
              <a:t> </a:t>
            </a:r>
            <a:r>
              <a:rPr lang="es-ES_tradnl" sz="2800" dirty="0" err="1" smtClean="0"/>
              <a:t>mencangkup</a:t>
            </a:r>
            <a:r>
              <a:rPr lang="es-ES_tradnl" sz="2800" dirty="0" smtClean="0"/>
              <a:t> </a:t>
            </a:r>
            <a:r>
              <a:rPr lang="es-ES_tradnl" sz="2800" dirty="0" err="1" smtClean="0"/>
              <a:t>penyiapan</a:t>
            </a:r>
            <a:r>
              <a:rPr lang="es-ES_tradnl" sz="2800" dirty="0" smtClean="0"/>
              <a:t>, </a:t>
            </a:r>
            <a:r>
              <a:rPr lang="es-ES_tradnl" sz="2800" dirty="0" err="1" smtClean="0"/>
              <a:t>penjadwalan</a:t>
            </a:r>
            <a:r>
              <a:rPr lang="es-ES_tradnl" sz="2800" dirty="0" smtClean="0"/>
              <a:t>, dan </a:t>
            </a:r>
            <a:r>
              <a:rPr lang="es-ES_tradnl" sz="2800" dirty="0" err="1" smtClean="0"/>
              <a:t>pemantauan</a:t>
            </a:r>
            <a:r>
              <a:rPr lang="es-ES_tradnl" sz="2800" dirty="0" smtClean="0"/>
              <a:t> </a:t>
            </a:r>
            <a:r>
              <a:rPr lang="es-ES_tradnl" sz="2800" dirty="0" err="1" smtClean="0"/>
              <a:t>proses</a:t>
            </a:r>
            <a:r>
              <a:rPr lang="es-ES_tradnl" sz="2800" dirty="0" smtClean="0"/>
              <a:t> pada </a:t>
            </a:r>
            <a:r>
              <a:rPr lang="es-ES_tradnl" sz="2800" dirty="0" err="1" smtClean="0"/>
              <a:t>komputer</a:t>
            </a:r>
            <a:endParaRPr lang="sv-SE" sz="2800" dirty="0" smtClean="0"/>
          </a:p>
          <a:p>
            <a:pPr marL="457200" indent="-457200" eaLnBrk="1" hangingPunct="1">
              <a:lnSpc>
                <a:spcPct val="80000"/>
              </a:lnSpc>
            </a:pPr>
            <a:r>
              <a:rPr lang="sv-SE" sz="2800" dirty="0" smtClean="0"/>
              <a:t>Manajemen sumber daya berkaitan dengan pengendalian pemakaian sumber daya dalam sistem komputer.</a:t>
            </a:r>
          </a:p>
          <a:p>
            <a:pPr marL="457200" indent="-457200" eaLnBrk="1" hangingPunct="1">
              <a:lnSpc>
                <a:spcPct val="80000"/>
              </a:lnSpc>
            </a:pPr>
            <a:r>
              <a:rPr lang="sv-SE" sz="2800" dirty="0" smtClean="0"/>
              <a:t>Manajemen data berupa pengendalian terhadap data masukan/keluaran termasuk pengalokasian dalam peranti penyimpanan sekunder maupun utama.</a:t>
            </a:r>
          </a:p>
          <a:p>
            <a:pPr marL="457200" indent="-457200" eaLnBrk="1" hangingPunct="1">
              <a:lnSpc>
                <a:spcPct val="80000"/>
              </a:lnSpc>
            </a:pPr>
            <a:r>
              <a:rPr lang="sv-SE" sz="2800" dirty="0" smtClean="0"/>
              <a:t>Menyediakan berbagai fasilitas layanan pendukung.</a:t>
            </a:r>
            <a:endParaRPr lang="en-US" sz="2800" dirty="0" smtClean="0"/>
          </a:p>
        </p:txBody>
      </p:sp>
    </p:spTree>
  </p:cSld>
  <p:clrMapOvr>
    <a:masterClrMapping/>
  </p:clrMapOvr>
  <p:transition spd="med">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236</TotalTime>
  <Words>1413</Words>
  <Application>Microsoft Office PowerPoint</Application>
  <PresentationFormat>On-screen Show (4:3)</PresentationFormat>
  <Paragraphs>139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Module</vt:lpstr>
      <vt:lpstr>Komponen teknologi informasi</vt:lpstr>
      <vt:lpstr>Komponen teknologi informasi</vt:lpstr>
      <vt:lpstr>SOFTWARE</vt:lpstr>
      <vt:lpstr>SOFTWARE</vt:lpstr>
      <vt:lpstr>Program Sistem</vt:lpstr>
      <vt:lpstr>Program sistem dibagi menjadi dua kelompok </vt:lpstr>
      <vt:lpstr>Program Manajemen Sistem</vt:lpstr>
      <vt:lpstr>Sistem Operasi (Operating System)</vt:lpstr>
      <vt:lpstr>Fungsi dasar sistem operasi </vt:lpstr>
      <vt:lpstr>Dua macam sistem operasi</vt:lpstr>
      <vt:lpstr>Dua Macam Sistem Operasi</vt:lpstr>
      <vt:lpstr>Sistem Informasi Berbasis Text</vt:lpstr>
      <vt:lpstr>System operasi berbasis GUI (graphical user interface)</vt:lpstr>
      <vt:lpstr>System operasi berbasis GUI (graphical user interface)</vt:lpstr>
      <vt:lpstr>Program Utility</vt:lpstr>
      <vt:lpstr>Program Manajemen Jaringan </vt:lpstr>
      <vt:lpstr>Program Sistem</vt:lpstr>
      <vt:lpstr>Penerjemah Bahasa Pemrograman</vt:lpstr>
      <vt:lpstr>Penerjemah Bahasa Pemrograman</vt:lpstr>
      <vt:lpstr>Perangkat Lunak Bahasa / Bahasa Pemrograman</vt:lpstr>
      <vt:lpstr>Macam-macam Bahasa Pemrograman</vt:lpstr>
      <vt:lpstr>Bahasa mesin (generasi ke-1) </vt:lpstr>
      <vt:lpstr>Bahasa pemrograman tingkat bawah (generasi ke-2)</vt:lpstr>
      <vt:lpstr>Bahasa pemrograman tingkat tinggi (generasi ke-3) </vt:lpstr>
      <vt:lpstr>Bahasa pemrograman berorientasi objek (generasi ke-4)</vt:lpstr>
      <vt:lpstr>PROGRAM APLIKASI</vt:lpstr>
      <vt:lpstr>Program Aplikasi (Application Software)</vt:lpstr>
      <vt:lpstr>Dua pembagian program aplikasi </vt:lpstr>
      <vt:lpstr>Program Aplikasi Umum</vt:lpstr>
      <vt:lpstr>Program Aplikasi Umum</vt:lpstr>
      <vt:lpstr>Program Aplikasi Khusus</vt:lpstr>
      <vt:lpstr>Qualitas Software</vt:lpstr>
      <vt:lpstr>Qualitas Software</vt:lpstr>
      <vt:lpstr>Qualitas Software</vt:lpstr>
      <vt:lpstr>Qualitas Software</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teknologi informasi</dc:title>
  <dc:creator>leknovi</dc:creator>
  <cp:lastModifiedBy>leknovi</cp:lastModifiedBy>
  <cp:revision>29</cp:revision>
  <dcterms:created xsi:type="dcterms:W3CDTF">2013-10-17T08:18:30Z</dcterms:created>
  <dcterms:modified xsi:type="dcterms:W3CDTF">2016-09-24T08:15:49Z</dcterms:modified>
</cp:coreProperties>
</file>