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 id="269" r:id="rId15"/>
    <p:sldId id="270"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DC558B16-AB7B-442B-8A2F-CFD04B70C9D4}" type="datetimeFigureOut">
              <a:rPr lang="id-ID" smtClean="0"/>
              <a:t>30/10/2014</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11" name="Slide Number Placeholder 10"/>
          <p:cNvSpPr>
            <a:spLocks noGrp="1"/>
          </p:cNvSpPr>
          <p:nvPr>
            <p:ph type="sldNum" sz="quarter" idx="12"/>
          </p:nvPr>
        </p:nvSpPr>
        <p:spPr/>
        <p:txBody>
          <a:bodyPr/>
          <a:lstStyle>
            <a:extLst/>
          </a:lstStyle>
          <a:p>
            <a:fld id="{9B521AB7-E6DF-4F3C-AC0E-46B0D9C5CDC2}"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558B16-AB7B-442B-8A2F-CFD04B70C9D4}" type="datetimeFigureOut">
              <a:rPr lang="id-ID" smtClean="0"/>
              <a:t>30/10/2014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9B521AB7-E6DF-4F3C-AC0E-46B0D9C5CDC2}"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558B16-AB7B-442B-8A2F-CFD04B70C9D4}" type="datetimeFigureOut">
              <a:rPr lang="id-ID" smtClean="0"/>
              <a:t>30/10/2014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9B521AB7-E6DF-4F3C-AC0E-46B0D9C5CDC2}"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558B16-AB7B-442B-8A2F-CFD04B70C9D4}" type="datetimeFigureOut">
              <a:rPr lang="id-ID" smtClean="0"/>
              <a:t>30/10/2014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9B521AB7-E6DF-4F3C-AC0E-46B0D9C5CDC2}"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C558B16-AB7B-442B-8A2F-CFD04B70C9D4}" type="datetimeFigureOut">
              <a:rPr lang="id-ID" smtClean="0"/>
              <a:t>30/10/2014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9B521AB7-E6DF-4F3C-AC0E-46B0D9C5CDC2}"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C558B16-AB7B-442B-8A2F-CFD04B70C9D4}" type="datetimeFigureOut">
              <a:rPr lang="id-ID" smtClean="0"/>
              <a:t>30/10/2014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9B521AB7-E6DF-4F3C-AC0E-46B0D9C5CDC2}"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C558B16-AB7B-442B-8A2F-CFD04B70C9D4}" type="datetimeFigureOut">
              <a:rPr lang="id-ID" smtClean="0"/>
              <a:t>30/10/2014</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9B521AB7-E6DF-4F3C-AC0E-46B0D9C5CDC2}"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C558B16-AB7B-442B-8A2F-CFD04B70C9D4}" type="datetimeFigureOut">
              <a:rPr lang="id-ID" smtClean="0"/>
              <a:t>30/10/2014</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9B521AB7-E6DF-4F3C-AC0E-46B0D9C5CDC2}"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C558B16-AB7B-442B-8A2F-CFD04B70C9D4}" type="datetimeFigureOut">
              <a:rPr lang="id-ID" smtClean="0"/>
              <a:t>30/10/2014</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9B521AB7-E6DF-4F3C-AC0E-46B0D9C5CDC2}"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C558B16-AB7B-442B-8A2F-CFD04B70C9D4}" type="datetimeFigureOut">
              <a:rPr lang="id-ID" smtClean="0"/>
              <a:t>30/10/2014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9B521AB7-E6DF-4F3C-AC0E-46B0D9C5CDC2}"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C558B16-AB7B-442B-8A2F-CFD04B70C9D4}" type="datetimeFigureOut">
              <a:rPr lang="id-ID" smtClean="0"/>
              <a:t>30/10/2014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9B521AB7-E6DF-4F3C-AC0E-46B0D9C5CDC2}" type="slidenum">
              <a:rPr lang="id-ID" smtClean="0"/>
              <a:t>‹#›</a:t>
            </a:fld>
            <a:endParaRPr lang="id-ID"/>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C558B16-AB7B-442B-8A2F-CFD04B70C9D4}" type="datetimeFigureOut">
              <a:rPr lang="id-ID" smtClean="0"/>
              <a:t>30/10/2014</a:t>
            </a:fld>
            <a:endParaRPr lang="id-ID"/>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id-ID"/>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B521AB7-E6DF-4F3C-AC0E-46B0D9C5CDC2}"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b="1" dirty="0" smtClean="0"/>
              <a:t>Sistem </a:t>
            </a:r>
            <a:r>
              <a:rPr lang="id-ID" b="1" dirty="0"/>
              <a:t>Bus pada Komputer </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Interkoneksi </a:t>
            </a:r>
            <a:r>
              <a:rPr lang="id-ID" dirty="0"/>
              <a:t>Bus - Struktur Bus </a:t>
            </a:r>
          </a:p>
        </p:txBody>
      </p:sp>
      <p:sp>
        <p:nvSpPr>
          <p:cNvPr id="3" name="Content Placeholder 2"/>
          <p:cNvSpPr>
            <a:spLocks noGrp="1"/>
          </p:cNvSpPr>
          <p:nvPr>
            <p:ph idx="1"/>
          </p:nvPr>
        </p:nvSpPr>
        <p:spPr/>
        <p:txBody>
          <a:bodyPr>
            <a:normAutofit/>
          </a:bodyPr>
          <a:lstStyle/>
          <a:p>
            <a:r>
              <a:rPr lang="id-ID" dirty="0" smtClean="0"/>
              <a:t>Sebuah </a:t>
            </a:r>
            <a:r>
              <a:rPr lang="id-ID" dirty="0"/>
              <a:t>bus biasanya terdiri atas beberapa saluran. </a:t>
            </a:r>
          </a:p>
          <a:p>
            <a:pPr lvl="2"/>
            <a:r>
              <a:rPr lang="id-ID" dirty="0" smtClean="0"/>
              <a:t>Sebagai </a:t>
            </a:r>
            <a:r>
              <a:rPr lang="id-ID" dirty="0"/>
              <a:t>contoh bus data terdiri atas 8 saluran sehingga dalam satu waktu dapat mentransfer data 8 bit. </a:t>
            </a:r>
          </a:p>
          <a:p>
            <a:r>
              <a:rPr lang="id-ID" dirty="0" smtClean="0"/>
              <a:t>Secara </a:t>
            </a:r>
            <a:r>
              <a:rPr lang="id-ID" dirty="0"/>
              <a:t>umum fungsi saluran bus dikatagorikan dalam tiga bagian : </a:t>
            </a:r>
          </a:p>
          <a:p>
            <a:pPr lvl="1"/>
            <a:r>
              <a:rPr lang="id-ID" dirty="0" smtClean="0"/>
              <a:t>Saluran </a:t>
            </a:r>
            <a:r>
              <a:rPr lang="id-ID" dirty="0"/>
              <a:t>data </a:t>
            </a:r>
          </a:p>
          <a:p>
            <a:pPr lvl="1"/>
            <a:r>
              <a:rPr lang="id-ID" dirty="0" smtClean="0"/>
              <a:t>Saluran </a:t>
            </a:r>
            <a:r>
              <a:rPr lang="id-ID" dirty="0"/>
              <a:t>alamat </a:t>
            </a:r>
          </a:p>
          <a:p>
            <a:pPr lvl="1"/>
            <a:r>
              <a:rPr lang="id-ID" dirty="0" smtClean="0"/>
              <a:t>Saluran </a:t>
            </a:r>
            <a:r>
              <a:rPr lang="id-ID" dirty="0"/>
              <a:t>kontrol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Pola </a:t>
            </a:r>
            <a:r>
              <a:rPr lang="id-ID" dirty="0"/>
              <a:t>Interkoneksi Bus http</a:t>
            </a:r>
          </a:p>
        </p:txBody>
      </p:sp>
      <p:pic>
        <p:nvPicPr>
          <p:cNvPr id="2050" name="Picture 2"/>
          <p:cNvPicPr>
            <a:picLocks noChangeAspect="1" noChangeArrowheads="1"/>
          </p:cNvPicPr>
          <p:nvPr/>
        </p:nvPicPr>
        <p:blipFill>
          <a:blip r:embed="rId2"/>
          <a:srcRect/>
          <a:stretch>
            <a:fillRect/>
          </a:stretch>
        </p:blipFill>
        <p:spPr bwMode="auto">
          <a:xfrm>
            <a:off x="428596" y="1643050"/>
            <a:ext cx="8429684" cy="4500594"/>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Saluran </a:t>
            </a:r>
            <a:r>
              <a:rPr lang="id-ID" dirty="0"/>
              <a:t>Data (</a:t>
            </a:r>
            <a:r>
              <a:rPr lang="id-ID" i="1" dirty="0"/>
              <a:t>Data Bus) </a:t>
            </a:r>
            <a:endParaRPr lang="id-ID" dirty="0"/>
          </a:p>
        </p:txBody>
      </p:sp>
      <p:sp>
        <p:nvSpPr>
          <p:cNvPr id="3" name="Content Placeholder 2"/>
          <p:cNvSpPr>
            <a:spLocks noGrp="1"/>
          </p:cNvSpPr>
          <p:nvPr>
            <p:ph idx="1"/>
          </p:nvPr>
        </p:nvSpPr>
        <p:spPr/>
        <p:txBody>
          <a:bodyPr>
            <a:normAutofit fontScale="92500"/>
          </a:bodyPr>
          <a:lstStyle/>
          <a:p>
            <a:r>
              <a:rPr lang="id-ID" dirty="0" smtClean="0"/>
              <a:t>Lintasan </a:t>
            </a:r>
            <a:r>
              <a:rPr lang="id-ID" dirty="0"/>
              <a:t>bagi perpindahan data antar modul. </a:t>
            </a:r>
          </a:p>
          <a:p>
            <a:r>
              <a:rPr lang="id-ID" dirty="0" smtClean="0"/>
              <a:t>Secara </a:t>
            </a:r>
            <a:r>
              <a:rPr lang="id-ID" dirty="0"/>
              <a:t>kolektif lintasan ini disebut bus data. </a:t>
            </a:r>
          </a:p>
          <a:p>
            <a:r>
              <a:rPr lang="sv-SE" dirty="0" smtClean="0"/>
              <a:t>Umumnya </a:t>
            </a:r>
            <a:r>
              <a:rPr lang="sv-SE" dirty="0"/>
              <a:t>jumlah saluran terkait dengan panjang </a:t>
            </a:r>
            <a:r>
              <a:rPr lang="sv-SE" i="1" dirty="0"/>
              <a:t>word, misalnya 8, 16, 32 saluran </a:t>
            </a:r>
          </a:p>
          <a:p>
            <a:r>
              <a:rPr lang="id-ID" dirty="0" smtClean="0"/>
              <a:t>Tujuan</a:t>
            </a:r>
            <a:r>
              <a:rPr lang="id-ID" dirty="0"/>
              <a:t>: agar mentransfer </a:t>
            </a:r>
            <a:r>
              <a:rPr lang="id-ID" i="1" dirty="0"/>
              <a:t>word dalam sekali waktu. </a:t>
            </a:r>
          </a:p>
          <a:p>
            <a:r>
              <a:rPr lang="id-ID" dirty="0" smtClean="0"/>
              <a:t>Jumlah </a:t>
            </a:r>
            <a:r>
              <a:rPr lang="id-ID" dirty="0"/>
              <a:t>saluran dalam bus data dikatakan lebar bus, dengan satuan bit, misal lebar bus 16 </a:t>
            </a:r>
            <a:r>
              <a:rPr lang="id-ID" dirty="0" smtClean="0"/>
              <a:t>bit. </a:t>
            </a:r>
          </a:p>
          <a:p>
            <a:pPr>
              <a:buNone/>
            </a:pP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Saluran </a:t>
            </a:r>
            <a:r>
              <a:rPr lang="id-ID" dirty="0"/>
              <a:t>Alamat (</a:t>
            </a:r>
            <a:r>
              <a:rPr lang="id-ID" i="1" dirty="0"/>
              <a:t>Address Bus) </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Digunakan </a:t>
            </a:r>
            <a:r>
              <a:rPr lang="id-ID" dirty="0"/>
              <a:t>untuk menspesifikasi sumber dan tujuan data pada bus data. </a:t>
            </a:r>
          </a:p>
          <a:p>
            <a:r>
              <a:rPr lang="id-ID" dirty="0" smtClean="0"/>
              <a:t>Digunakan </a:t>
            </a:r>
            <a:r>
              <a:rPr lang="id-ID" dirty="0"/>
              <a:t>untuk mengirim alamat </a:t>
            </a:r>
            <a:r>
              <a:rPr lang="id-ID" i="1" dirty="0"/>
              <a:t>word pada memori yang akan diakses CPU. </a:t>
            </a:r>
          </a:p>
          <a:p>
            <a:r>
              <a:rPr lang="id-ID" dirty="0" smtClean="0"/>
              <a:t>Digunakan </a:t>
            </a:r>
            <a:r>
              <a:rPr lang="id-ID" dirty="0"/>
              <a:t>untuk saluran alamat perangkat modul komputer saat CPU mengakses suatu modul. </a:t>
            </a:r>
          </a:p>
          <a:p>
            <a:r>
              <a:rPr lang="id-ID" dirty="0" smtClean="0"/>
              <a:t>Semua </a:t>
            </a:r>
            <a:r>
              <a:rPr lang="id-ID" dirty="0"/>
              <a:t>peralatan yang terhubung dengan sistem komputer, agar dapat diakses harus memiliki alamat. </a:t>
            </a:r>
          </a:p>
          <a:p>
            <a:pPr lvl="2"/>
            <a:r>
              <a:rPr lang="id-ID" dirty="0" smtClean="0"/>
              <a:t>Contoh</a:t>
            </a:r>
            <a:r>
              <a:rPr lang="id-ID" dirty="0"/>
              <a:t>: mengakses port I/O, maka port I/O harus memiliki alamat </a:t>
            </a:r>
            <a:r>
              <a:rPr lang="id-ID" i="1" dirty="0"/>
              <a:t>hardware-nya </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Saluran </a:t>
            </a:r>
            <a:r>
              <a:rPr lang="id-ID" dirty="0"/>
              <a:t>Kontrol (</a:t>
            </a:r>
            <a:r>
              <a:rPr lang="id-ID" i="1" dirty="0"/>
              <a:t>Control Bus) </a:t>
            </a:r>
            <a:endParaRPr lang="id-ID" dirty="0"/>
          </a:p>
        </p:txBody>
      </p:sp>
      <p:sp>
        <p:nvSpPr>
          <p:cNvPr id="3" name="Content Placeholder 2"/>
          <p:cNvSpPr>
            <a:spLocks noGrp="1"/>
          </p:cNvSpPr>
          <p:nvPr>
            <p:ph idx="1"/>
          </p:nvPr>
        </p:nvSpPr>
        <p:spPr/>
        <p:txBody>
          <a:bodyPr>
            <a:normAutofit/>
          </a:bodyPr>
          <a:lstStyle/>
          <a:p>
            <a:r>
              <a:rPr lang="id-ID" dirty="0" smtClean="0"/>
              <a:t>Digunakan </a:t>
            </a:r>
            <a:r>
              <a:rPr lang="id-ID" dirty="0"/>
              <a:t>untuk mengontrol bus data, bus alamat dan seluruh modul yang ada. </a:t>
            </a:r>
          </a:p>
          <a:p>
            <a:r>
              <a:rPr lang="sv-SE" dirty="0" smtClean="0"/>
              <a:t>Karena </a:t>
            </a:r>
            <a:r>
              <a:rPr lang="sv-SE" dirty="0"/>
              <a:t>bus data dan bus alamat digunakan oleh semua komponen maka diperlukan suatu mekanisme kerja yang dikontrol melalui bus kontrol ini. </a:t>
            </a:r>
          </a:p>
          <a:p>
            <a:pPr lvl="1"/>
            <a:r>
              <a:rPr lang="id-ID" dirty="0" smtClean="0"/>
              <a:t>Sinyal </a:t>
            </a:r>
            <a:r>
              <a:rPr lang="id-ID" dirty="0"/>
              <a:t>– sinyal kontrol terdiri atas </a:t>
            </a:r>
          </a:p>
          <a:p>
            <a:pPr lvl="1"/>
            <a:r>
              <a:rPr lang="id-ID" dirty="0" smtClean="0"/>
              <a:t>Sinyal </a:t>
            </a:r>
            <a:r>
              <a:rPr lang="id-ID" dirty="0"/>
              <a:t>pewaktuan </a:t>
            </a:r>
          </a:p>
          <a:p>
            <a:pPr lvl="1"/>
            <a:r>
              <a:rPr lang="id-ID" dirty="0" smtClean="0"/>
              <a:t>Sinyal–sinyal </a:t>
            </a:r>
            <a:r>
              <a:rPr lang="id-ID" dirty="0"/>
              <a:t>perintah </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Sistem </a:t>
            </a:r>
            <a:r>
              <a:rPr lang="id-ID" dirty="0"/>
              <a:t>Bus </a:t>
            </a:r>
          </a:p>
        </p:txBody>
      </p:sp>
      <p:sp>
        <p:nvSpPr>
          <p:cNvPr id="3" name="Content Placeholder 2"/>
          <p:cNvSpPr>
            <a:spLocks noGrp="1"/>
          </p:cNvSpPr>
          <p:nvPr>
            <p:ph idx="1"/>
          </p:nvPr>
        </p:nvSpPr>
        <p:spPr/>
        <p:txBody>
          <a:bodyPr>
            <a:normAutofit fontScale="55000" lnSpcReduction="20000"/>
          </a:bodyPr>
          <a:lstStyle/>
          <a:p>
            <a:endParaRPr lang="id-ID" dirty="0"/>
          </a:p>
          <a:p>
            <a:r>
              <a:rPr lang="id-ID" sz="3500" dirty="0" smtClean="0"/>
              <a:t>Penghubung </a:t>
            </a:r>
            <a:r>
              <a:rPr lang="id-ID" sz="3500" dirty="0"/>
              <a:t>bagi keseluruhan komponen komputer dalam menjalankan tugasnya </a:t>
            </a:r>
          </a:p>
          <a:p>
            <a:r>
              <a:rPr lang="id-ID" sz="3500" dirty="0" smtClean="0"/>
              <a:t>Komponen </a:t>
            </a:r>
            <a:r>
              <a:rPr lang="id-ID" sz="3500" dirty="0"/>
              <a:t>komputer : </a:t>
            </a:r>
          </a:p>
          <a:p>
            <a:pPr lvl="1"/>
            <a:r>
              <a:rPr lang="id-ID" sz="3500" dirty="0" smtClean="0"/>
              <a:t>CPU </a:t>
            </a:r>
            <a:endParaRPr lang="id-ID" sz="3500" dirty="0"/>
          </a:p>
          <a:p>
            <a:pPr lvl="1"/>
            <a:r>
              <a:rPr lang="id-ID" sz="3500" dirty="0" smtClean="0"/>
              <a:t>Memori </a:t>
            </a:r>
            <a:endParaRPr lang="id-ID" sz="3500" dirty="0"/>
          </a:p>
          <a:p>
            <a:pPr lvl="1"/>
            <a:r>
              <a:rPr lang="id-ID" sz="3500" dirty="0" smtClean="0"/>
              <a:t>Perangkat </a:t>
            </a:r>
            <a:r>
              <a:rPr lang="id-ID" sz="3500" dirty="0"/>
              <a:t>I/O </a:t>
            </a:r>
          </a:p>
          <a:p>
            <a:r>
              <a:rPr lang="id-ID" sz="3500" dirty="0" smtClean="0"/>
              <a:t>Transfer </a:t>
            </a:r>
            <a:r>
              <a:rPr lang="id-ID" sz="3500" dirty="0"/>
              <a:t>data antar komponen komputer. </a:t>
            </a:r>
          </a:p>
          <a:p>
            <a:pPr lvl="1"/>
            <a:r>
              <a:rPr lang="id-ID" sz="3500" dirty="0" smtClean="0"/>
              <a:t>Data </a:t>
            </a:r>
            <a:r>
              <a:rPr lang="id-ID" sz="3500" dirty="0"/>
              <a:t>atau program yang tersimpan dalam memori dapat diakses dan dieksekusi CPU melalui perantara bus </a:t>
            </a:r>
          </a:p>
          <a:p>
            <a:pPr lvl="1"/>
            <a:r>
              <a:rPr lang="id-ID" sz="3500" dirty="0" smtClean="0"/>
              <a:t>Melihat </a:t>
            </a:r>
            <a:r>
              <a:rPr lang="id-ID" sz="3500" dirty="0"/>
              <a:t>hasil eksekusi melalui monitor juga menggunakan sistem bus </a:t>
            </a:r>
          </a:p>
          <a:p>
            <a:pPr lvl="1"/>
            <a:r>
              <a:rPr lang="id-ID" sz="3500" dirty="0" smtClean="0"/>
              <a:t>Kecepatan </a:t>
            </a:r>
            <a:r>
              <a:rPr lang="id-ID" sz="3500" dirty="0"/>
              <a:t>komponen penyusun komputer harus diimbangi kecepatan dan manajemen bus yang baik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Sistem Bus </a:t>
            </a:r>
            <a:endParaRPr lang="id-ID" dirty="0"/>
          </a:p>
        </p:txBody>
      </p:sp>
      <p:sp>
        <p:nvSpPr>
          <p:cNvPr id="3" name="Content Placeholder 2"/>
          <p:cNvSpPr>
            <a:spLocks noGrp="1"/>
          </p:cNvSpPr>
          <p:nvPr>
            <p:ph idx="1"/>
          </p:nvPr>
        </p:nvSpPr>
        <p:spPr/>
        <p:txBody>
          <a:bodyPr>
            <a:normAutofit/>
          </a:bodyPr>
          <a:lstStyle/>
          <a:p>
            <a:r>
              <a:rPr lang="id-ID" dirty="0" smtClean="0"/>
              <a:t>Mikroprosesor </a:t>
            </a:r>
            <a:endParaRPr lang="id-ID" dirty="0"/>
          </a:p>
          <a:p>
            <a:pPr lvl="2"/>
            <a:r>
              <a:rPr lang="id-ID" dirty="0" smtClean="0"/>
              <a:t>Melakukan </a:t>
            </a:r>
            <a:r>
              <a:rPr lang="id-ID" dirty="0"/>
              <a:t>pekerjaan secara paralel </a:t>
            </a:r>
          </a:p>
          <a:p>
            <a:pPr lvl="2"/>
            <a:r>
              <a:rPr lang="id-ID" dirty="0" smtClean="0"/>
              <a:t>Program </a:t>
            </a:r>
            <a:r>
              <a:rPr lang="id-ID" dirty="0"/>
              <a:t>dijalankan secara multitasking </a:t>
            </a:r>
          </a:p>
          <a:p>
            <a:pPr lvl="2"/>
            <a:r>
              <a:rPr lang="id-ID" dirty="0" smtClean="0"/>
              <a:t>Sistem </a:t>
            </a:r>
            <a:r>
              <a:rPr lang="id-ID" dirty="0"/>
              <a:t>bus tidak hanya lebar tapi juga cepat </a:t>
            </a:r>
          </a:p>
          <a:p>
            <a:r>
              <a:rPr lang="id-ID" dirty="0" smtClean="0"/>
              <a:t>Interkoneksi </a:t>
            </a:r>
            <a:r>
              <a:rPr lang="id-ID" dirty="0"/>
              <a:t>komponen sistem komputer dalam </a:t>
            </a:r>
          </a:p>
          <a:p>
            <a:pPr lvl="2"/>
            <a:r>
              <a:rPr lang="id-ID" dirty="0" smtClean="0"/>
              <a:t>Interkoneksi </a:t>
            </a:r>
            <a:r>
              <a:rPr lang="id-ID" dirty="0"/>
              <a:t>bus </a:t>
            </a:r>
          </a:p>
          <a:p>
            <a:pPr lvl="2"/>
            <a:r>
              <a:rPr lang="id-ID" dirty="0" smtClean="0"/>
              <a:t>Pertimbangan–pertimbangan </a:t>
            </a:r>
            <a:r>
              <a:rPr lang="id-ID" dirty="0"/>
              <a:t>perancangan </a:t>
            </a:r>
            <a:r>
              <a:rPr lang="id-ID" dirty="0" smtClean="0"/>
              <a:t>bus</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Struktur </a:t>
            </a:r>
            <a:r>
              <a:rPr lang="id-ID" dirty="0"/>
              <a:t>Interkoneksi </a:t>
            </a:r>
          </a:p>
        </p:txBody>
      </p:sp>
      <p:sp>
        <p:nvSpPr>
          <p:cNvPr id="3" name="Content Placeholder 2"/>
          <p:cNvSpPr>
            <a:spLocks noGrp="1"/>
          </p:cNvSpPr>
          <p:nvPr>
            <p:ph idx="1"/>
          </p:nvPr>
        </p:nvSpPr>
        <p:spPr/>
        <p:txBody>
          <a:bodyPr>
            <a:normAutofit/>
          </a:bodyPr>
          <a:lstStyle/>
          <a:p>
            <a:r>
              <a:rPr lang="it-IT" dirty="0" smtClean="0"/>
              <a:t>Kumpulan </a:t>
            </a:r>
            <a:r>
              <a:rPr lang="it-IT" dirty="0"/>
              <a:t>lintasan atau saluran berbagai modul (CPU,Memori,I/O) </a:t>
            </a:r>
            <a:endParaRPr lang="id-ID" dirty="0" smtClean="0"/>
          </a:p>
          <a:p>
            <a:r>
              <a:rPr lang="id-ID" dirty="0" smtClean="0"/>
              <a:t>Struktur </a:t>
            </a:r>
            <a:r>
              <a:rPr lang="id-ID" dirty="0"/>
              <a:t>interkoneksi bergantung pada: </a:t>
            </a:r>
          </a:p>
          <a:p>
            <a:pPr lvl="3"/>
            <a:r>
              <a:rPr lang="id-ID" sz="3200" dirty="0" smtClean="0"/>
              <a:t>Jenis </a:t>
            </a:r>
            <a:r>
              <a:rPr lang="id-ID" sz="3200" dirty="0"/>
              <a:t>data </a:t>
            </a:r>
          </a:p>
          <a:p>
            <a:pPr lvl="3"/>
            <a:r>
              <a:rPr lang="id-ID" sz="3200" dirty="0" smtClean="0"/>
              <a:t>Karakteristik </a:t>
            </a:r>
            <a:r>
              <a:rPr lang="id-ID" sz="3200" dirty="0"/>
              <a:t>pertukaran data </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Jenis </a:t>
            </a:r>
            <a:r>
              <a:rPr lang="id-ID" dirty="0"/>
              <a:t>Data </a:t>
            </a:r>
          </a:p>
        </p:txBody>
      </p:sp>
      <p:sp>
        <p:nvSpPr>
          <p:cNvPr id="3" name="Content Placeholder 2"/>
          <p:cNvSpPr>
            <a:spLocks noGrp="1"/>
          </p:cNvSpPr>
          <p:nvPr>
            <p:ph idx="1"/>
          </p:nvPr>
        </p:nvSpPr>
        <p:spPr/>
        <p:txBody>
          <a:bodyPr>
            <a:normAutofit fontScale="77500" lnSpcReduction="20000"/>
          </a:bodyPr>
          <a:lstStyle/>
          <a:p>
            <a:r>
              <a:rPr lang="id-ID" dirty="0" smtClean="0"/>
              <a:t>Memori </a:t>
            </a:r>
            <a:r>
              <a:rPr lang="id-ID" dirty="0"/>
              <a:t>: </a:t>
            </a:r>
            <a:r>
              <a:rPr lang="id-ID" dirty="0" smtClean="0"/>
              <a:t>Memori </a:t>
            </a:r>
            <a:r>
              <a:rPr lang="id-ID" dirty="0"/>
              <a:t>umumnya terdiri atas </a:t>
            </a:r>
            <a:r>
              <a:rPr lang="id-ID" i="1" dirty="0"/>
              <a:t>N word memori dengan panjang yang sama. Masing-masing word diberi alamat numerik yang unik (0, 1, 2, …N-1). Word dapat dibaca maupun ditulis pada memori dengan kontrol Read dan Write. Lokasi bagi operasi dispesifikasikan oleh sebuah alamat. </a:t>
            </a:r>
            <a:endParaRPr lang="id-ID" i="1" dirty="0" smtClean="0"/>
          </a:p>
          <a:p>
            <a:r>
              <a:rPr lang="id-ID" dirty="0" smtClean="0"/>
              <a:t>Modul </a:t>
            </a:r>
            <a:r>
              <a:rPr lang="id-ID" dirty="0"/>
              <a:t>I/O : </a:t>
            </a:r>
            <a:r>
              <a:rPr lang="id-ID" dirty="0" smtClean="0"/>
              <a:t>Operasi </a:t>
            </a:r>
            <a:r>
              <a:rPr lang="id-ID" dirty="0"/>
              <a:t>modul I/O adalah pertukaran data dari dan ke dalam komputer. Berdasakan pandangan internal, modul I/O dipandang sebagai sebuah memori dengan operasi pembacaan dan enulisan. Seperti telah dijelaskan pada bab 6 bahwa modul I/O dapat mengontrol lebih dari sebuah perangkat peripheral. Modul I/O juga dapat mengirimkan sinyal interrupt.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Data </a:t>
            </a:r>
            <a:endParaRPr lang="id-ID" dirty="0"/>
          </a:p>
        </p:txBody>
      </p:sp>
      <p:sp>
        <p:nvSpPr>
          <p:cNvPr id="3" name="Content Placeholder 2"/>
          <p:cNvSpPr>
            <a:spLocks noGrp="1"/>
          </p:cNvSpPr>
          <p:nvPr>
            <p:ph idx="1"/>
          </p:nvPr>
        </p:nvSpPr>
        <p:spPr/>
        <p:txBody>
          <a:bodyPr>
            <a:normAutofit/>
          </a:bodyPr>
          <a:lstStyle/>
          <a:p>
            <a:r>
              <a:rPr lang="id-ID" dirty="0" smtClean="0"/>
              <a:t>CPU </a:t>
            </a:r>
            <a:r>
              <a:rPr lang="id-ID" dirty="0"/>
              <a:t>: </a:t>
            </a:r>
            <a:r>
              <a:rPr lang="id-ID" dirty="0" smtClean="0"/>
              <a:t>CPU </a:t>
            </a:r>
            <a:r>
              <a:rPr lang="id-ID" dirty="0"/>
              <a:t>berfungsi sebagai pusat pengolahan dan eksekusi data berdasarkan routine–routine program yang diberikan padanya. CPU mengendalikan seluruh sistem komputer sehingga sebagai konsekuensinya memiliki koneksi ke seluruh modul yang menjadi bagian sistem komputer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Modul-Modul Komputer</a:t>
            </a:r>
            <a:endParaRPr lang="id-ID" dirty="0"/>
          </a:p>
        </p:txBody>
      </p:sp>
      <p:pic>
        <p:nvPicPr>
          <p:cNvPr id="1026" name="Picture 2"/>
          <p:cNvPicPr>
            <a:picLocks noChangeAspect="1" noChangeArrowheads="1"/>
          </p:cNvPicPr>
          <p:nvPr/>
        </p:nvPicPr>
        <p:blipFill>
          <a:blip r:embed="rId2"/>
          <a:srcRect/>
          <a:stretch>
            <a:fillRect/>
          </a:stretch>
        </p:blipFill>
        <p:spPr bwMode="auto">
          <a:xfrm>
            <a:off x="785786" y="1571612"/>
            <a:ext cx="7429552" cy="4929198"/>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Struktur </a:t>
            </a:r>
            <a:r>
              <a:rPr lang="id-ID" dirty="0"/>
              <a:t>Interkoneksi </a:t>
            </a:r>
          </a:p>
        </p:txBody>
      </p:sp>
      <p:sp>
        <p:nvSpPr>
          <p:cNvPr id="3" name="Content Placeholder 2"/>
          <p:cNvSpPr>
            <a:spLocks noGrp="1"/>
          </p:cNvSpPr>
          <p:nvPr>
            <p:ph idx="1"/>
          </p:nvPr>
        </p:nvSpPr>
        <p:spPr/>
        <p:txBody>
          <a:bodyPr>
            <a:normAutofit fontScale="85000" lnSpcReduction="10000"/>
          </a:bodyPr>
          <a:lstStyle/>
          <a:p>
            <a:r>
              <a:rPr lang="id-ID" dirty="0" smtClean="0"/>
              <a:t>Dari </a:t>
            </a:r>
            <a:r>
              <a:rPr lang="id-ID" dirty="0"/>
              <a:t>jenis pertukaran data yang diperlukan modul–modul komputer, maka struktur interkoneksi harus mendukung perpindahan data </a:t>
            </a:r>
            <a:endParaRPr lang="id-ID" dirty="0" smtClean="0"/>
          </a:p>
          <a:p>
            <a:pPr lvl="1"/>
            <a:r>
              <a:rPr lang="id-ID" b="1" dirty="0" smtClean="0"/>
              <a:t>Memori </a:t>
            </a:r>
            <a:r>
              <a:rPr lang="id-ID" b="1" dirty="0"/>
              <a:t>ke CPU: CPU melakukan pembacaan data maupun instruksi dari memori. </a:t>
            </a:r>
          </a:p>
          <a:p>
            <a:pPr lvl="1"/>
            <a:r>
              <a:rPr lang="id-ID" b="1" dirty="0" smtClean="0"/>
              <a:t>CPU </a:t>
            </a:r>
            <a:r>
              <a:rPr lang="id-ID" b="1" dirty="0"/>
              <a:t>ke Memori: CPU melakukan penyimpanan atau penulisan data ke memori </a:t>
            </a:r>
            <a:endParaRPr lang="id-ID" b="1" dirty="0" smtClean="0"/>
          </a:p>
          <a:p>
            <a:pPr lvl="1"/>
            <a:r>
              <a:rPr lang="id-ID" b="1" dirty="0" smtClean="0"/>
              <a:t>I/O </a:t>
            </a:r>
            <a:r>
              <a:rPr lang="id-ID" b="1" dirty="0"/>
              <a:t>ke CPU: CPU membaca data dari peripheral melalui modul I/O. </a:t>
            </a:r>
          </a:p>
          <a:p>
            <a:pPr lvl="1"/>
            <a:r>
              <a:rPr lang="nn-NO" b="1" dirty="0" smtClean="0"/>
              <a:t>CPU </a:t>
            </a:r>
            <a:r>
              <a:rPr lang="nn-NO" b="1" dirty="0"/>
              <a:t>ke I/O: CPU mengirimkan data ke perangkat peripheral </a:t>
            </a:r>
            <a:r>
              <a:rPr lang="nn-NO" b="1" dirty="0" smtClean="0"/>
              <a:t>melalui </a:t>
            </a:r>
            <a:r>
              <a:rPr lang="nn-NO" b="1" dirty="0"/>
              <a:t>modul I/O. </a:t>
            </a:r>
          </a:p>
          <a:p>
            <a:pPr lvl="1"/>
            <a:r>
              <a:rPr lang="id-ID" b="1" dirty="0" smtClean="0"/>
              <a:t>I/O </a:t>
            </a:r>
            <a:r>
              <a:rPr lang="id-ID" b="1" dirty="0"/>
              <a:t>ke Memori atau dari Memori: digunakan pada sistem DMA (</a:t>
            </a:r>
            <a:r>
              <a:rPr lang="id-ID" b="1" i="1" dirty="0"/>
              <a:t>Direct Memory Access) </a:t>
            </a:r>
          </a:p>
          <a:p>
            <a:pPr>
              <a:buNone/>
            </a:pP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Interkoneksi </a:t>
            </a:r>
            <a:r>
              <a:rPr lang="id-ID" dirty="0"/>
              <a:t>Bus </a:t>
            </a:r>
          </a:p>
        </p:txBody>
      </p:sp>
      <p:sp>
        <p:nvSpPr>
          <p:cNvPr id="3" name="Content Placeholder 2"/>
          <p:cNvSpPr>
            <a:spLocks noGrp="1"/>
          </p:cNvSpPr>
          <p:nvPr>
            <p:ph idx="1"/>
          </p:nvPr>
        </p:nvSpPr>
        <p:spPr/>
        <p:txBody>
          <a:bodyPr>
            <a:normAutofit fontScale="85000" lnSpcReduction="10000"/>
          </a:bodyPr>
          <a:lstStyle/>
          <a:p>
            <a:r>
              <a:rPr lang="id-ID" dirty="0" smtClean="0"/>
              <a:t>Bus </a:t>
            </a:r>
            <a:r>
              <a:rPr lang="id-ID" dirty="0"/>
              <a:t>? </a:t>
            </a:r>
          </a:p>
          <a:p>
            <a:pPr lvl="1"/>
            <a:r>
              <a:rPr lang="sv-SE" dirty="0" smtClean="0"/>
              <a:t>merupakan </a:t>
            </a:r>
            <a:r>
              <a:rPr lang="sv-SE" dirty="0"/>
              <a:t>lintasan komunikasi yang menghubungkan dua atau lebih komponen komputer </a:t>
            </a:r>
          </a:p>
          <a:p>
            <a:r>
              <a:rPr lang="id-ID" dirty="0" smtClean="0"/>
              <a:t> </a:t>
            </a:r>
            <a:r>
              <a:rPr lang="id-ID" dirty="0"/>
              <a:t>Sifat penting dan merupakan syarat utama ? </a:t>
            </a:r>
          </a:p>
          <a:p>
            <a:pPr lvl="1"/>
            <a:r>
              <a:rPr lang="id-ID" dirty="0" smtClean="0"/>
              <a:t>bus </a:t>
            </a:r>
            <a:r>
              <a:rPr lang="id-ID" dirty="0"/>
              <a:t>adalah media transmisi yang dapat digunakan bersama oleh sejumlah perangkat yang terhubung padanya </a:t>
            </a:r>
          </a:p>
          <a:p>
            <a:r>
              <a:rPr lang="id-ID" dirty="0" smtClean="0"/>
              <a:t>Digunakan </a:t>
            </a:r>
            <a:r>
              <a:rPr lang="id-ID" dirty="0"/>
              <a:t>bersama ? </a:t>
            </a:r>
          </a:p>
          <a:p>
            <a:pPr lvl="1"/>
            <a:r>
              <a:rPr lang="id-ID" dirty="0" smtClean="0"/>
              <a:t>Diperlukan </a:t>
            </a:r>
            <a:r>
              <a:rPr lang="id-ID" dirty="0"/>
              <a:t>aturan main agar tidak terjadi tabrakan data atau kerusakan data yang ditransmisikan. </a:t>
            </a:r>
          </a:p>
          <a:p>
            <a:pPr lvl="1"/>
            <a:r>
              <a:rPr lang="id-ID" dirty="0" smtClean="0"/>
              <a:t>Walaupun </a:t>
            </a:r>
            <a:r>
              <a:rPr lang="id-ID" dirty="0"/>
              <a:t>digunakan bersama namun dalam satu waktu hanya ada sebuah perangkat yang dapat menggunakan bus </a:t>
            </a:r>
          </a:p>
          <a:p>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22</TotalTime>
  <Words>654</Words>
  <Application>Microsoft Office PowerPoint</Application>
  <PresentationFormat>On-screen Show (4:3)</PresentationFormat>
  <Paragraphs>72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Aspect</vt:lpstr>
      <vt:lpstr>Sistem Bus pada Komputer </vt:lpstr>
      <vt:lpstr>Sistem Bus </vt:lpstr>
      <vt:lpstr>Sistem Bus </vt:lpstr>
      <vt:lpstr>Struktur Interkoneksi </vt:lpstr>
      <vt:lpstr>Jenis Data </vt:lpstr>
      <vt:lpstr>Jenis Data </vt:lpstr>
      <vt:lpstr>Modul-Modul Komputer</vt:lpstr>
      <vt:lpstr>Struktur Interkoneksi </vt:lpstr>
      <vt:lpstr>Interkoneksi Bus </vt:lpstr>
      <vt:lpstr>Interkoneksi Bus - Struktur Bus </vt:lpstr>
      <vt:lpstr>Pola Interkoneksi Bus http</vt:lpstr>
      <vt:lpstr>Saluran Data (Data Bus) </vt:lpstr>
      <vt:lpstr>Saluran Alamat (Address Bus) </vt:lpstr>
      <vt:lpstr>Saluran Kontrol (Control Bus) </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Bus pada Komputer </dc:title>
  <dc:creator>acer</dc:creator>
  <cp:lastModifiedBy>acer</cp:lastModifiedBy>
  <cp:revision>4</cp:revision>
  <dcterms:created xsi:type="dcterms:W3CDTF">2014-10-30T03:01:14Z</dcterms:created>
  <dcterms:modified xsi:type="dcterms:W3CDTF">2014-10-30T03:23:44Z</dcterms:modified>
</cp:coreProperties>
</file>