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E195AE7-A19B-4B45-AB60-116F064E7059}" type="datetimeFigureOut">
              <a:rPr lang="id-ID" smtClean="0"/>
              <a:t>30/10/2014</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6AD45DF-3035-47F1-8663-4D7CF789135A}" type="slidenum">
              <a:rPr lang="id-ID" smtClean="0"/>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195AE7-A19B-4B45-AB60-116F064E7059}" type="datetimeFigureOut">
              <a:rPr lang="id-ID" smtClean="0"/>
              <a:t>30/10/2014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6AD45DF-3035-47F1-8663-4D7CF789135A}"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195AE7-A19B-4B45-AB60-116F064E7059}" type="datetimeFigureOut">
              <a:rPr lang="id-ID" smtClean="0"/>
              <a:t>30/10/2014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6AD45DF-3035-47F1-8663-4D7CF789135A}"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E195AE7-A19B-4B45-AB60-116F064E7059}" type="datetimeFigureOut">
              <a:rPr lang="id-ID" smtClean="0"/>
              <a:t>30/10/2014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6AD45DF-3035-47F1-8663-4D7CF789135A}" type="slidenum">
              <a:rPr lang="id-ID" smtClean="0"/>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195AE7-A19B-4B45-AB60-116F064E7059}" type="datetimeFigureOut">
              <a:rPr lang="id-ID" smtClean="0"/>
              <a:t>30/10/2014</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6AD45DF-3035-47F1-8663-4D7CF789135A}"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E195AE7-A19B-4B45-AB60-116F064E7059}" type="datetimeFigureOut">
              <a:rPr lang="id-ID" smtClean="0"/>
              <a:t>30/10/2014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6AD45DF-3035-47F1-8663-4D7CF789135A}" type="slidenum">
              <a:rPr lang="id-ID" smtClean="0"/>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E195AE7-A19B-4B45-AB60-116F064E7059}" type="datetimeFigureOut">
              <a:rPr lang="id-ID" smtClean="0"/>
              <a:t>30/10/2014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6AD45DF-3035-47F1-8663-4D7CF789135A}" type="slidenum">
              <a:rPr lang="id-ID" smtClean="0"/>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195AE7-A19B-4B45-AB60-116F064E7059}" type="datetimeFigureOut">
              <a:rPr lang="id-ID" smtClean="0"/>
              <a:t>30/10/2014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6AD45DF-3035-47F1-8663-4D7CF789135A}"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95AE7-A19B-4B45-AB60-116F064E7059}" type="datetimeFigureOut">
              <a:rPr lang="id-ID" smtClean="0"/>
              <a:t>30/10/2014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6AD45DF-3035-47F1-8663-4D7CF789135A}"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195AE7-A19B-4B45-AB60-116F064E7059}" type="datetimeFigureOut">
              <a:rPr lang="id-ID" smtClean="0"/>
              <a:t>30/10/2014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6AD45DF-3035-47F1-8663-4D7CF789135A}" type="slidenum">
              <a:rPr lang="id-ID" smtClean="0"/>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195AE7-A19B-4B45-AB60-116F064E7059}" type="datetimeFigureOut">
              <a:rPr lang="id-ID" smtClean="0"/>
              <a:t>30/10/2014</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D6AD45DF-3035-47F1-8663-4D7CF789135A}" type="slidenum">
              <a:rPr lang="id-ID" smtClean="0"/>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E195AE7-A19B-4B45-AB60-116F064E7059}" type="datetimeFigureOut">
              <a:rPr lang="id-ID" smtClean="0"/>
              <a:t>30/10/2014</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6AD45DF-3035-47F1-8663-4D7CF789135A}"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id-ID"/>
          </a:p>
        </p:txBody>
      </p:sp>
      <p:sp>
        <p:nvSpPr>
          <p:cNvPr id="2" name="Title 1"/>
          <p:cNvSpPr>
            <a:spLocks noGrp="1"/>
          </p:cNvSpPr>
          <p:nvPr>
            <p:ph type="ctrTitle"/>
          </p:nvPr>
        </p:nvSpPr>
        <p:spPr/>
        <p:txBody>
          <a:bodyPr>
            <a:normAutofit/>
          </a:bodyPr>
          <a:lstStyle/>
          <a:p>
            <a:r>
              <a:rPr lang="id-ID" dirty="0" smtClean="0"/>
              <a:t> </a:t>
            </a:r>
            <a:r>
              <a:rPr lang="id-ID" b="1" dirty="0"/>
              <a:t>Konfigurasi BIOS </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PHOENIX BIOS</a:t>
            </a:r>
            <a:endParaRPr lang="id-ID" dirty="0"/>
          </a:p>
        </p:txBody>
      </p:sp>
      <p:pic>
        <p:nvPicPr>
          <p:cNvPr id="5122" name="Picture 2" descr="C:\Users\acer\Pictures\Pngantar Hardware\7.jpg"/>
          <p:cNvPicPr>
            <a:picLocks noChangeAspect="1" noChangeArrowheads="1"/>
          </p:cNvPicPr>
          <p:nvPr/>
        </p:nvPicPr>
        <p:blipFill>
          <a:blip r:embed="rId2"/>
          <a:srcRect/>
          <a:stretch>
            <a:fillRect/>
          </a:stretch>
        </p:blipFill>
        <p:spPr bwMode="auto">
          <a:xfrm>
            <a:off x="571472" y="1500174"/>
            <a:ext cx="8215370" cy="514353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Bunyi </a:t>
            </a:r>
            <a:r>
              <a:rPr lang="id-ID" dirty="0"/>
              <a:t>Troubleshooting pada BIOS</a:t>
            </a:r>
          </a:p>
        </p:txBody>
      </p:sp>
      <p:pic>
        <p:nvPicPr>
          <p:cNvPr id="6146" name="Picture 2"/>
          <p:cNvPicPr>
            <a:picLocks noChangeAspect="1" noChangeArrowheads="1"/>
          </p:cNvPicPr>
          <p:nvPr/>
        </p:nvPicPr>
        <p:blipFill>
          <a:blip r:embed="rId2"/>
          <a:srcRect/>
          <a:stretch>
            <a:fillRect/>
          </a:stretch>
        </p:blipFill>
        <p:spPr bwMode="auto">
          <a:xfrm>
            <a:off x="500034" y="1242521"/>
            <a:ext cx="8143932" cy="5401189"/>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Proses </a:t>
            </a:r>
            <a:r>
              <a:rPr lang="id-ID" dirty="0"/>
              <a:t>Start Up Komputer</a:t>
            </a:r>
          </a:p>
        </p:txBody>
      </p:sp>
      <p:sp>
        <p:nvSpPr>
          <p:cNvPr id="3" name="Content Placeholder 2"/>
          <p:cNvSpPr>
            <a:spLocks noGrp="1"/>
          </p:cNvSpPr>
          <p:nvPr>
            <p:ph sz="quarter" idx="1"/>
          </p:nvPr>
        </p:nvSpPr>
        <p:spPr/>
        <p:txBody>
          <a:bodyPr>
            <a:normAutofit fontScale="25000" lnSpcReduction="20000"/>
          </a:bodyPr>
          <a:lstStyle/>
          <a:p>
            <a:endParaRPr lang="id-ID" dirty="0"/>
          </a:p>
          <a:p>
            <a:r>
              <a:rPr lang="id-ID" sz="10800" dirty="0" smtClean="0"/>
              <a:t>BIOS </a:t>
            </a:r>
            <a:r>
              <a:rPr lang="id-ID" sz="10800" dirty="0"/>
              <a:t>menjalankan proses "</a:t>
            </a:r>
            <a:r>
              <a:rPr lang="id-ID" sz="10800" i="1" dirty="0"/>
              <a:t>Power On Self Test" (POST), selama POST, yaitu melakukan pengetesan terhadap komponen-komponen (hardware komputer) seperti display adapter, memori, hardisk dan keyboard. </a:t>
            </a:r>
          </a:p>
          <a:p>
            <a:r>
              <a:rPr lang="id-ID" sz="10800" dirty="0" smtClean="0"/>
              <a:t>Komponen </a:t>
            </a:r>
            <a:r>
              <a:rPr lang="id-ID" sz="10800" dirty="0"/>
              <a:t>yang pertama kali dicek adalah </a:t>
            </a:r>
            <a:r>
              <a:rPr lang="id-ID" sz="10800" i="1" dirty="0"/>
              <a:t>display adapter (yang mempunyai built in test routine sendiri). Pada tahap ini kita bisa melihat layar monitor hanya menampilkan informasi Display Adapter </a:t>
            </a:r>
          </a:p>
          <a:p>
            <a:r>
              <a:rPr lang="id-ID" sz="10800" dirty="0" smtClean="0"/>
              <a:t>Setelah </a:t>
            </a:r>
            <a:r>
              <a:rPr lang="id-ID" sz="10800" dirty="0"/>
              <a:t>selesai menjalankan </a:t>
            </a:r>
            <a:r>
              <a:rPr lang="id-ID" sz="10800" i="1" dirty="0"/>
              <a:t>built in routine display adapter, BIOS kembali menjalankan POST routine dan kita bisa melihat tampilan utama POST di layar monitor </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Start Up Komputer</a:t>
            </a:r>
            <a:endParaRPr lang="id-ID" dirty="0"/>
          </a:p>
        </p:txBody>
      </p:sp>
      <p:sp>
        <p:nvSpPr>
          <p:cNvPr id="3" name="Content Placeholder 2"/>
          <p:cNvSpPr>
            <a:spLocks noGrp="1"/>
          </p:cNvSpPr>
          <p:nvPr>
            <p:ph sz="quarter" idx="1"/>
          </p:nvPr>
        </p:nvSpPr>
        <p:spPr/>
        <p:txBody>
          <a:bodyPr>
            <a:normAutofit/>
          </a:bodyPr>
          <a:lstStyle/>
          <a:p>
            <a:r>
              <a:rPr lang="id-ID" dirty="0" smtClean="0"/>
              <a:t>POST </a:t>
            </a:r>
            <a:r>
              <a:rPr lang="id-ID" dirty="0"/>
              <a:t>melakukan pengetesan terhadap Processor dan menampilkan versi Processor ke layar monitor. </a:t>
            </a:r>
          </a:p>
          <a:p>
            <a:r>
              <a:rPr lang="id-ID" dirty="0" smtClean="0"/>
              <a:t>Setelah </a:t>
            </a:r>
            <a:r>
              <a:rPr lang="id-ID" dirty="0"/>
              <a:t>pengecekan Processor selesai, kita bisa masuk ke menu BIOS biasanya dengan menekan tombol DEL atau F2 untuk melakukan beberapa setingan yang diperlukan. </a:t>
            </a:r>
            <a:endParaRPr lang="id-ID" dirty="0" smtClean="0"/>
          </a:p>
          <a:p>
            <a:r>
              <a:rPr lang="id-ID" dirty="0" smtClean="0"/>
              <a:t>Misalkan kita tidak masuk ke menu BIOS, maka proses booting akan berlanjut dengan BIOS melakukan pengecekan terhadap memory yang terinstall</a:t>
            </a:r>
            <a:endParaRPr lang="id-ID" dirty="0"/>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Start Up Komputer</a:t>
            </a:r>
            <a:endParaRPr lang="id-ID" dirty="0"/>
          </a:p>
        </p:txBody>
      </p:sp>
      <p:sp>
        <p:nvSpPr>
          <p:cNvPr id="3" name="Content Placeholder 2"/>
          <p:cNvSpPr>
            <a:spLocks noGrp="1"/>
          </p:cNvSpPr>
          <p:nvPr>
            <p:ph sz="quarter" idx="1"/>
          </p:nvPr>
        </p:nvSpPr>
        <p:spPr/>
        <p:txBody>
          <a:bodyPr>
            <a:normAutofit/>
          </a:bodyPr>
          <a:lstStyle/>
          <a:p>
            <a:pPr>
              <a:buNone/>
            </a:pPr>
            <a:endParaRPr lang="id-ID" dirty="0"/>
          </a:p>
          <a:p>
            <a:r>
              <a:rPr lang="id-ID" dirty="0" smtClean="0"/>
              <a:t>BIOS </a:t>
            </a:r>
            <a:r>
              <a:rPr lang="id-ID" dirty="0"/>
              <a:t>kemudian melakukan pengecekan terhadap koneksi hardware seperti hard disk, CD Drive dan Floppy Drive. </a:t>
            </a:r>
          </a:p>
          <a:p>
            <a:r>
              <a:rPr lang="id-ID" dirty="0" smtClean="0"/>
              <a:t>Jika </a:t>
            </a:r>
            <a:r>
              <a:rPr lang="id-ID" dirty="0"/>
              <a:t>koneksi tidak sesuai dengan setingan yang terdapat pada BIOS, maka proses booting akan berhenti dan kita harus kembali masuk ke menu BIOS untuk membetulkannya. </a:t>
            </a:r>
          </a:p>
          <a:p>
            <a:r>
              <a:rPr lang="id-ID" dirty="0" smtClean="0"/>
              <a:t>Ketika </a:t>
            </a:r>
            <a:r>
              <a:rPr lang="id-ID" dirty="0"/>
              <a:t>semua proses diatas sudah terlewati dengan baik, maka BIOS akan menampilkan ringkasan hardware yang terdeteksi ke layar </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Start Up Komputer</a:t>
            </a:r>
            <a:endParaRPr lang="id-ID" dirty="0"/>
          </a:p>
        </p:txBody>
      </p:sp>
      <p:sp>
        <p:nvSpPr>
          <p:cNvPr id="3" name="Content Placeholder 2"/>
          <p:cNvSpPr>
            <a:spLocks noGrp="1"/>
          </p:cNvSpPr>
          <p:nvPr>
            <p:ph sz="quarter" idx="1"/>
          </p:nvPr>
        </p:nvSpPr>
        <p:spPr/>
        <p:txBody>
          <a:bodyPr>
            <a:normAutofit fontScale="85000" lnSpcReduction="20000"/>
          </a:bodyPr>
          <a:lstStyle/>
          <a:p>
            <a:endParaRPr lang="id-ID" dirty="0"/>
          </a:p>
          <a:p>
            <a:r>
              <a:rPr lang="id-ID" sz="3500" dirty="0" smtClean="0"/>
              <a:t>BIOS </a:t>
            </a:r>
            <a:r>
              <a:rPr lang="id-ID" sz="3500" dirty="0"/>
              <a:t>kemudian memanggil "</a:t>
            </a:r>
            <a:r>
              <a:rPr lang="id-ID" sz="3500" i="1" dirty="0"/>
              <a:t>BIOS Operating System Bootstrap Interrupt " yang akan menemukan "bootable disk" dengan mencoba me-load setiap disk yang dikonfigurasi sebagai "bootable disk" pada settingan BIOS. </a:t>
            </a:r>
          </a:p>
          <a:p>
            <a:r>
              <a:rPr lang="id-ID" sz="3500" dirty="0" smtClean="0"/>
              <a:t>Setelah </a:t>
            </a:r>
            <a:r>
              <a:rPr lang="id-ID" sz="3500" dirty="0"/>
              <a:t>BIOS menemukan "</a:t>
            </a:r>
            <a:r>
              <a:rPr lang="id-ID" sz="3500" i="1" dirty="0"/>
              <a:t>bootable disk", kemudian me-load program yang terdapat pada "Master Boot Record (MBR)" dari disk ke dalam memori komputer. Misalkan MBR tersebut terdapat pada partisi yang terinstall sistem operasi windows XP, maka proses kemudian akan berpindah dari proses "Start up Computer" ke proses "Start Up Windows XP" </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TERIMA KASIH</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BIOS</a:t>
            </a:r>
            <a:endParaRPr lang="id-ID" dirty="0"/>
          </a:p>
        </p:txBody>
      </p:sp>
      <p:sp>
        <p:nvSpPr>
          <p:cNvPr id="3" name="Content Placeholder 2"/>
          <p:cNvSpPr>
            <a:spLocks noGrp="1"/>
          </p:cNvSpPr>
          <p:nvPr>
            <p:ph sz="quarter" idx="1"/>
          </p:nvPr>
        </p:nvSpPr>
        <p:spPr/>
        <p:txBody>
          <a:bodyPr>
            <a:normAutofit lnSpcReduction="10000"/>
          </a:bodyPr>
          <a:lstStyle/>
          <a:p>
            <a:r>
              <a:rPr lang="id-ID" dirty="0" smtClean="0"/>
              <a:t>BIOS </a:t>
            </a:r>
            <a:r>
              <a:rPr lang="id-ID" dirty="0"/>
              <a:t>(Basic Input Output System) merupakan sebuah program atau software antarmuka tingkat rendah yang berfungsi mengendalikan atau mengontrol perangkat keras yang terpasang pada komputer. </a:t>
            </a:r>
            <a:endParaRPr lang="id-ID" dirty="0" smtClean="0"/>
          </a:p>
          <a:p>
            <a:r>
              <a:rPr lang="en-US" dirty="0" smtClean="0"/>
              <a:t>BIOS </a:t>
            </a:r>
            <a:r>
              <a:rPr lang="en-US" dirty="0" err="1"/>
              <a:t>bersifat</a:t>
            </a:r>
            <a:r>
              <a:rPr lang="en-US" dirty="0"/>
              <a:t> Read Only Memory (ROM) </a:t>
            </a:r>
            <a:endParaRPr lang="id-ID" dirty="0" smtClean="0"/>
          </a:p>
          <a:p>
            <a:r>
              <a:rPr lang="id-ID" dirty="0" smtClean="0"/>
              <a:t>BIOS </a:t>
            </a:r>
            <a:r>
              <a:rPr lang="id-ID" dirty="0"/>
              <a:t>menyediakan antarmuka komunikasi tingkat rendah, dan dapat mengendalikan banyak jenis perangkat keras (seperti keyboard). Karena kedekatannya dengan perangkat keras, BIOS umumnya dibuat dengan menggunakan bahasa rakitan (assembly) yang digunakan oleh mesin yang bersangkutan </a:t>
            </a:r>
          </a:p>
          <a:p>
            <a:endParaRPr lang="en-US" dirty="0"/>
          </a:p>
          <a:p>
            <a:endParaRPr lang="id-ID" dirty="0"/>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642918"/>
            <a:ext cx="3543296" cy="571504"/>
          </a:xfrm>
        </p:spPr>
        <p:txBody>
          <a:bodyPr>
            <a:normAutofit fontScale="90000"/>
          </a:bodyPr>
          <a:lstStyle/>
          <a:p>
            <a:r>
              <a:rPr lang="id-ID" dirty="0" smtClean="0"/>
              <a:t>Fungsi </a:t>
            </a:r>
            <a:r>
              <a:rPr lang="id-ID" dirty="0"/>
              <a:t>BIOS </a:t>
            </a:r>
          </a:p>
        </p:txBody>
      </p:sp>
      <p:sp>
        <p:nvSpPr>
          <p:cNvPr id="3" name="Content Placeholder 2"/>
          <p:cNvSpPr>
            <a:spLocks noGrp="1"/>
          </p:cNvSpPr>
          <p:nvPr>
            <p:ph sz="quarter" idx="1"/>
          </p:nvPr>
        </p:nvSpPr>
        <p:spPr>
          <a:xfrm>
            <a:off x="457200" y="1071546"/>
            <a:ext cx="8229600" cy="5786454"/>
          </a:xfrm>
        </p:spPr>
        <p:txBody>
          <a:bodyPr>
            <a:noAutofit/>
          </a:bodyPr>
          <a:lstStyle/>
          <a:p>
            <a:pPr>
              <a:buNone/>
            </a:pPr>
            <a:r>
              <a:rPr lang="id-ID" sz="2300" dirty="0" smtClean="0"/>
              <a:t>1. Inisialisasi </a:t>
            </a:r>
            <a:r>
              <a:rPr lang="id-ID" sz="2300" dirty="0"/>
              <a:t>(penyalaan) serta pengujian terhadap perangkat keras (dalam proses yang disebut dengan Power On Self Test, POST) </a:t>
            </a:r>
          </a:p>
          <a:p>
            <a:pPr>
              <a:buNone/>
            </a:pPr>
            <a:r>
              <a:rPr lang="id-ID" sz="2300" dirty="0"/>
              <a:t>2</a:t>
            </a:r>
            <a:r>
              <a:rPr lang="id-ID" sz="2300" dirty="0" smtClean="0"/>
              <a:t>. Memuat </a:t>
            </a:r>
            <a:r>
              <a:rPr lang="id-ID" sz="2300" dirty="0"/>
              <a:t>dan menjalankan sistem operasi </a:t>
            </a:r>
          </a:p>
          <a:p>
            <a:pPr>
              <a:buNone/>
            </a:pPr>
            <a:r>
              <a:rPr lang="id-ID" sz="2300" dirty="0"/>
              <a:t>3</a:t>
            </a:r>
            <a:r>
              <a:rPr lang="id-ID" sz="2300" dirty="0" smtClean="0"/>
              <a:t>. Mengatur </a:t>
            </a:r>
            <a:r>
              <a:rPr lang="id-ID" sz="2300" dirty="0"/>
              <a:t>beberapa konfigurasi dasar dalam komputer: </a:t>
            </a:r>
          </a:p>
          <a:p>
            <a:pPr lvl="2"/>
            <a:r>
              <a:rPr lang="id-ID" sz="2300" dirty="0" smtClean="0"/>
              <a:t>tanggal</a:t>
            </a:r>
            <a:r>
              <a:rPr lang="id-ID" sz="2300" dirty="0"/>
              <a:t>, </a:t>
            </a:r>
          </a:p>
          <a:p>
            <a:pPr lvl="2"/>
            <a:r>
              <a:rPr lang="id-ID" sz="2300" dirty="0" smtClean="0"/>
              <a:t>waktu</a:t>
            </a:r>
            <a:r>
              <a:rPr lang="id-ID" sz="2300" dirty="0"/>
              <a:t>, </a:t>
            </a:r>
          </a:p>
          <a:p>
            <a:pPr lvl="2"/>
            <a:r>
              <a:rPr lang="id-ID" sz="2300" dirty="0" smtClean="0"/>
              <a:t>konfigurasi </a:t>
            </a:r>
            <a:r>
              <a:rPr lang="id-ID" sz="2300" dirty="0"/>
              <a:t>media penyimpanan, </a:t>
            </a:r>
          </a:p>
          <a:p>
            <a:pPr lvl="2"/>
            <a:r>
              <a:rPr lang="id-ID" sz="2300" dirty="0" smtClean="0"/>
              <a:t>konfigurasi </a:t>
            </a:r>
            <a:r>
              <a:rPr lang="id-ID" sz="2300" dirty="0"/>
              <a:t>proses booting, </a:t>
            </a:r>
          </a:p>
          <a:p>
            <a:pPr lvl="2"/>
            <a:r>
              <a:rPr lang="id-ID" sz="2300" dirty="0" smtClean="0"/>
              <a:t>kinerja</a:t>
            </a:r>
            <a:r>
              <a:rPr lang="id-ID" sz="2300" dirty="0"/>
              <a:t>, serta </a:t>
            </a:r>
          </a:p>
          <a:p>
            <a:pPr lvl="2"/>
            <a:r>
              <a:rPr lang="id-ID" sz="2300" dirty="0" smtClean="0"/>
              <a:t>kestabilan </a:t>
            </a:r>
            <a:r>
              <a:rPr lang="id-ID" sz="2300" dirty="0"/>
              <a:t>komputer </a:t>
            </a:r>
          </a:p>
          <a:p>
            <a:pPr>
              <a:buNone/>
            </a:pPr>
            <a:r>
              <a:rPr lang="id-ID" sz="2300" dirty="0"/>
              <a:t>4</a:t>
            </a:r>
            <a:r>
              <a:rPr lang="id-ID" sz="2300" dirty="0" smtClean="0"/>
              <a:t>. Membantu </a:t>
            </a:r>
            <a:r>
              <a:rPr lang="id-ID" sz="2300" dirty="0"/>
              <a:t>sistem operasi dan aplikasi dalam proses pengaturan perangkat keras dengan menggunakan BIOS Runtime Services. </a:t>
            </a:r>
          </a:p>
          <a:p>
            <a:endParaRPr lang="id-ID" sz="23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Kegiatan </a:t>
            </a:r>
            <a:r>
              <a:rPr lang="id-ID" dirty="0"/>
              <a:t>yang dilakukan BIOS </a:t>
            </a:r>
          </a:p>
        </p:txBody>
      </p:sp>
      <p:sp>
        <p:nvSpPr>
          <p:cNvPr id="3" name="Content Placeholder 2"/>
          <p:cNvSpPr>
            <a:spLocks noGrp="1"/>
          </p:cNvSpPr>
          <p:nvPr>
            <p:ph sz="quarter" idx="1"/>
          </p:nvPr>
        </p:nvSpPr>
        <p:spPr>
          <a:xfrm>
            <a:off x="571472" y="1285860"/>
            <a:ext cx="8072494" cy="5257800"/>
          </a:xfrm>
        </p:spPr>
        <p:txBody>
          <a:bodyPr>
            <a:noAutofit/>
          </a:bodyPr>
          <a:lstStyle/>
          <a:p>
            <a:endParaRPr lang="id-ID" sz="2300" dirty="0"/>
          </a:p>
          <a:p>
            <a:r>
              <a:rPr lang="id-ID" sz="2300" dirty="0"/>
              <a:t>Melakukan pengecekan terhadap semua hardware, seperti: </a:t>
            </a:r>
          </a:p>
          <a:p>
            <a:pPr lvl="2"/>
            <a:r>
              <a:rPr lang="id-ID" sz="2300" dirty="0" smtClean="0"/>
              <a:t>VGA</a:t>
            </a:r>
            <a:r>
              <a:rPr lang="id-ID" sz="2300" dirty="0"/>
              <a:t>, </a:t>
            </a:r>
          </a:p>
          <a:p>
            <a:pPr lvl="2"/>
            <a:r>
              <a:rPr lang="id-ID" sz="2300" dirty="0" smtClean="0"/>
              <a:t>monitor</a:t>
            </a:r>
            <a:r>
              <a:rPr lang="id-ID" sz="2300" dirty="0"/>
              <a:t>, </a:t>
            </a:r>
          </a:p>
          <a:p>
            <a:pPr lvl="2"/>
            <a:r>
              <a:rPr lang="id-ID" sz="2300" dirty="0" smtClean="0"/>
              <a:t>keyboard</a:t>
            </a:r>
            <a:r>
              <a:rPr lang="id-ID" sz="2300" dirty="0"/>
              <a:t>, </a:t>
            </a:r>
          </a:p>
          <a:p>
            <a:pPr lvl="2"/>
            <a:r>
              <a:rPr lang="id-ID" sz="2300" dirty="0" smtClean="0"/>
              <a:t>mouse</a:t>
            </a:r>
            <a:r>
              <a:rPr lang="id-ID" sz="2300" dirty="0"/>
              <a:t>, </a:t>
            </a:r>
          </a:p>
          <a:p>
            <a:pPr lvl="2"/>
            <a:r>
              <a:rPr lang="id-ID" sz="2300" dirty="0" smtClean="0"/>
              <a:t>RAM</a:t>
            </a:r>
            <a:r>
              <a:rPr lang="id-ID" sz="2300" dirty="0"/>
              <a:t>, </a:t>
            </a:r>
          </a:p>
          <a:p>
            <a:pPr lvl="2"/>
            <a:r>
              <a:rPr lang="id-ID" sz="2300" dirty="0" smtClean="0"/>
              <a:t>hardisk</a:t>
            </a:r>
            <a:r>
              <a:rPr lang="id-ID" sz="2300" dirty="0"/>
              <a:t>, </a:t>
            </a:r>
          </a:p>
          <a:p>
            <a:pPr lvl="2"/>
            <a:r>
              <a:rPr lang="id-ID" sz="2300" dirty="0" smtClean="0"/>
              <a:t>printer</a:t>
            </a:r>
            <a:r>
              <a:rPr lang="id-ID" sz="2300" dirty="0"/>
              <a:t>, </a:t>
            </a:r>
          </a:p>
          <a:p>
            <a:pPr lvl="2"/>
            <a:r>
              <a:rPr lang="id-ID" sz="2300" dirty="0" smtClean="0"/>
              <a:t>disk </a:t>
            </a:r>
            <a:r>
              <a:rPr lang="id-ID" sz="2300" dirty="0"/>
              <a:t>drive, </a:t>
            </a:r>
          </a:p>
          <a:p>
            <a:pPr lvl="2"/>
            <a:r>
              <a:rPr lang="id-ID" sz="2300" dirty="0" smtClean="0"/>
              <a:t>Prosesor</a:t>
            </a:r>
            <a:r>
              <a:rPr lang="id-ID" sz="2300" dirty="0"/>
              <a:t>, dan </a:t>
            </a:r>
          </a:p>
          <a:p>
            <a:pPr lvl="2"/>
            <a:r>
              <a:rPr lang="id-ID" sz="2300" dirty="0" smtClean="0"/>
              <a:t>sarana </a:t>
            </a:r>
            <a:r>
              <a:rPr lang="id-ID" sz="2300" dirty="0"/>
              <a:t>pendukung lainnya </a:t>
            </a:r>
          </a:p>
          <a:p>
            <a:endParaRPr lang="id-ID" sz="2300" dirty="0"/>
          </a:p>
        </p:txBody>
      </p:sp>
      <p:pic>
        <p:nvPicPr>
          <p:cNvPr id="1027" name="Picture 3" descr="C:\Users\acer\Pictures\Pngantar Hardware\3.jpg"/>
          <p:cNvPicPr>
            <a:picLocks noChangeAspect="1" noChangeArrowheads="1"/>
          </p:cNvPicPr>
          <p:nvPr/>
        </p:nvPicPr>
        <p:blipFill>
          <a:blip r:embed="rId2"/>
          <a:srcRect/>
          <a:stretch>
            <a:fillRect/>
          </a:stretch>
        </p:blipFill>
        <p:spPr bwMode="auto">
          <a:xfrm>
            <a:off x="3357554" y="2214554"/>
            <a:ext cx="4643470" cy="35719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Komponen </a:t>
            </a:r>
            <a:r>
              <a:rPr lang="id-ID" dirty="0"/>
              <a:t>BIOS </a:t>
            </a:r>
          </a:p>
        </p:txBody>
      </p:sp>
      <p:sp>
        <p:nvSpPr>
          <p:cNvPr id="3" name="Content Placeholder 2"/>
          <p:cNvSpPr>
            <a:spLocks noGrp="1"/>
          </p:cNvSpPr>
          <p:nvPr>
            <p:ph sz="quarter" idx="1"/>
          </p:nvPr>
        </p:nvSpPr>
        <p:spPr>
          <a:xfrm>
            <a:off x="500034" y="1142960"/>
            <a:ext cx="8229600" cy="5715040"/>
          </a:xfrm>
        </p:spPr>
        <p:txBody>
          <a:bodyPr>
            <a:noAutofit/>
          </a:bodyPr>
          <a:lstStyle/>
          <a:p>
            <a:endParaRPr lang="id-ID" sz="2500" dirty="0"/>
          </a:p>
          <a:p>
            <a:r>
              <a:rPr lang="id-ID" sz="2500" b="1" dirty="0" smtClean="0"/>
              <a:t>Program </a:t>
            </a:r>
            <a:r>
              <a:rPr lang="id-ID" sz="2500" b="1" dirty="0"/>
              <a:t>BIOS Setup yang memungkinkan pengguna untuk mengubah konfigurasi komputer (tipe harddisk, disk drive, manajemen daya listrik, kinerja komputer, dll) sesuai keinginan. BIOS menyembunyikan detail-detail cara pengaksesan perangkat keras yang cukup rumit apabila dilakukan secara langsung. </a:t>
            </a:r>
          </a:p>
          <a:p>
            <a:r>
              <a:rPr lang="id-ID" sz="2500" dirty="0"/>
              <a:t></a:t>
            </a:r>
            <a:r>
              <a:rPr lang="id-ID" sz="2500" b="1" dirty="0"/>
              <a:t>Driver untuk perangkat-perangkat keras dasar, seperti video adapter, perangkat input, prosesor, dan beberapa perangkat lainnya untuk sistem operasi dasar 16-bit (dalam hal ini adalah keluarga DOS). </a:t>
            </a:r>
          </a:p>
          <a:p>
            <a:r>
              <a:rPr lang="id-ID" sz="2500" dirty="0"/>
              <a:t></a:t>
            </a:r>
            <a:r>
              <a:rPr lang="id-ID" sz="2500" b="1" dirty="0"/>
              <a:t>Program bootstraper utama yang memungkinkan komputer dapat melakukan proses booting ke dalam sistem operasi yang terpasang </a:t>
            </a:r>
          </a:p>
          <a:p>
            <a:endParaRPr lang="id-ID" sz="2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
            </a:r>
            <a:br>
              <a:rPr lang="id-ID" dirty="0"/>
            </a:br>
            <a:r>
              <a:rPr lang="nl-NL" dirty="0"/>
              <a:t>Perbedaan Bios dan Sistem Operasi </a:t>
            </a:r>
            <a:endParaRPr lang="id-ID" dirty="0"/>
          </a:p>
        </p:txBody>
      </p:sp>
      <p:sp>
        <p:nvSpPr>
          <p:cNvPr id="4" name="Rounded Rectangle 3"/>
          <p:cNvSpPr/>
          <p:nvPr/>
        </p:nvSpPr>
        <p:spPr>
          <a:xfrm>
            <a:off x="285720" y="1571612"/>
            <a:ext cx="4143404" cy="4572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ounded Rectangle 4"/>
          <p:cNvSpPr/>
          <p:nvPr/>
        </p:nvSpPr>
        <p:spPr>
          <a:xfrm>
            <a:off x="4714876" y="1571612"/>
            <a:ext cx="4143404" cy="4572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57158" y="1983622"/>
            <a:ext cx="3780000" cy="3662541"/>
          </a:xfrm>
          <a:prstGeom prst="rect">
            <a:avLst/>
          </a:prstGeom>
        </p:spPr>
        <p:txBody>
          <a:bodyPr wrap="square">
            <a:spAutoFit/>
          </a:bodyPr>
          <a:lstStyle/>
          <a:p>
            <a:endParaRPr lang="id-ID" dirty="0"/>
          </a:p>
          <a:p>
            <a:endParaRPr lang="id-ID" dirty="0"/>
          </a:p>
          <a:p>
            <a:r>
              <a:rPr lang="id-ID" sz="2800" dirty="0" smtClean="0"/>
              <a:t>1. Sarana </a:t>
            </a:r>
            <a:r>
              <a:rPr lang="id-ID" sz="2800" dirty="0"/>
              <a:t>penampungan / penyimpanan perintah internal command yang telah dibuat perusahaan komputer </a:t>
            </a:r>
          </a:p>
          <a:p>
            <a:r>
              <a:rPr lang="id-ID" sz="2800" dirty="0" smtClean="0"/>
              <a:t>2. </a:t>
            </a:r>
            <a:r>
              <a:rPr lang="sv-SE" sz="2800" dirty="0" smtClean="0"/>
              <a:t>Biasanya </a:t>
            </a:r>
            <a:r>
              <a:rPr lang="sv-SE" sz="2800" dirty="0"/>
              <a:t>tersimpan di ROM pada motherboard </a:t>
            </a:r>
          </a:p>
        </p:txBody>
      </p:sp>
      <p:sp>
        <p:nvSpPr>
          <p:cNvPr id="6" name="Rectangle 5"/>
          <p:cNvSpPr/>
          <p:nvPr/>
        </p:nvSpPr>
        <p:spPr>
          <a:xfrm>
            <a:off x="928662" y="1714488"/>
            <a:ext cx="1857388" cy="861774"/>
          </a:xfrm>
          <a:prstGeom prst="rect">
            <a:avLst/>
          </a:prstGeom>
        </p:spPr>
        <p:txBody>
          <a:bodyPr wrap="square">
            <a:spAutoFit/>
          </a:bodyPr>
          <a:lstStyle/>
          <a:p>
            <a:endParaRPr lang="id-ID" dirty="0"/>
          </a:p>
          <a:p>
            <a:r>
              <a:rPr lang="id-ID" sz="3200" b="1" dirty="0"/>
              <a:t>Bios : </a:t>
            </a:r>
            <a:endParaRPr lang="id-ID" sz="3200" dirty="0"/>
          </a:p>
        </p:txBody>
      </p:sp>
      <p:sp>
        <p:nvSpPr>
          <p:cNvPr id="8" name="Rectangle 7"/>
          <p:cNvSpPr/>
          <p:nvPr/>
        </p:nvSpPr>
        <p:spPr>
          <a:xfrm>
            <a:off x="5214942" y="1357298"/>
            <a:ext cx="3500462" cy="4708981"/>
          </a:xfrm>
          <a:prstGeom prst="rect">
            <a:avLst/>
          </a:prstGeom>
        </p:spPr>
        <p:txBody>
          <a:bodyPr wrap="square">
            <a:spAutoFit/>
          </a:bodyPr>
          <a:lstStyle/>
          <a:p>
            <a:endParaRPr lang="id-ID" dirty="0"/>
          </a:p>
          <a:p>
            <a:endParaRPr lang="id-ID" dirty="0"/>
          </a:p>
          <a:p>
            <a:r>
              <a:rPr lang="id-ID" sz="2200" dirty="0" smtClean="0"/>
              <a:t>1. Kumpulan </a:t>
            </a:r>
            <a:r>
              <a:rPr lang="id-ID" sz="2200" dirty="0"/>
              <a:t>perintah untuk mengatur, mengontrol mengawasi dan menggandakan semua kegiatan sistem kerja, seperti pada saat menerima masukan memprosesnya dan mengeluarkan dalam bentuk informasi </a:t>
            </a:r>
          </a:p>
          <a:p>
            <a:r>
              <a:rPr lang="id-ID" sz="2200" dirty="0" smtClean="0"/>
              <a:t>2. Biasanya </a:t>
            </a:r>
            <a:r>
              <a:rPr lang="id-ID" sz="2200" dirty="0"/>
              <a:t>tersimpan di Hardisk/compact flash / flashdisk /kepingan CD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Jenis-Jenis </a:t>
            </a:r>
            <a:r>
              <a:rPr lang="id-ID" dirty="0"/>
              <a:t>BIOS</a:t>
            </a:r>
          </a:p>
        </p:txBody>
      </p:sp>
      <p:sp>
        <p:nvSpPr>
          <p:cNvPr id="3" name="Content Placeholder 2"/>
          <p:cNvSpPr>
            <a:spLocks noGrp="1"/>
          </p:cNvSpPr>
          <p:nvPr>
            <p:ph sz="quarter" idx="1"/>
          </p:nvPr>
        </p:nvSpPr>
        <p:spPr>
          <a:xfrm>
            <a:off x="457200" y="1600201"/>
            <a:ext cx="8229600" cy="1757362"/>
          </a:xfrm>
        </p:spPr>
        <p:txBody>
          <a:bodyPr/>
          <a:lstStyle/>
          <a:p>
            <a:r>
              <a:rPr lang="id-ID" dirty="0" smtClean="0"/>
              <a:t>AWARD </a:t>
            </a:r>
            <a:r>
              <a:rPr lang="id-ID" dirty="0"/>
              <a:t>BIOS </a:t>
            </a:r>
          </a:p>
          <a:p>
            <a:r>
              <a:rPr lang="id-ID" dirty="0" smtClean="0"/>
              <a:t>AMI </a:t>
            </a:r>
            <a:r>
              <a:rPr lang="id-ID" dirty="0"/>
              <a:t>(American Megatrend) BIOS </a:t>
            </a:r>
          </a:p>
          <a:p>
            <a:r>
              <a:rPr lang="id-ID" dirty="0" smtClean="0"/>
              <a:t>Phoenix </a:t>
            </a:r>
            <a:r>
              <a:rPr lang="id-ID" dirty="0"/>
              <a:t>BIOS </a:t>
            </a:r>
          </a:p>
          <a:p>
            <a:endParaRPr lang="id-ID" dirty="0"/>
          </a:p>
        </p:txBody>
      </p:sp>
      <p:pic>
        <p:nvPicPr>
          <p:cNvPr id="2050" name="Picture 2" descr="C:\Users\acer\Pictures\Pngantar Hardware\4.jpg"/>
          <p:cNvPicPr>
            <a:picLocks noChangeAspect="1" noChangeArrowheads="1"/>
          </p:cNvPicPr>
          <p:nvPr/>
        </p:nvPicPr>
        <p:blipFill>
          <a:blip r:embed="rId2"/>
          <a:srcRect/>
          <a:stretch>
            <a:fillRect/>
          </a:stretch>
        </p:blipFill>
        <p:spPr bwMode="auto">
          <a:xfrm>
            <a:off x="500034" y="3714752"/>
            <a:ext cx="7929618" cy="121444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AWARD BIOS</a:t>
            </a:r>
            <a:endParaRPr lang="id-ID" dirty="0"/>
          </a:p>
        </p:txBody>
      </p:sp>
      <p:pic>
        <p:nvPicPr>
          <p:cNvPr id="3075" name="Picture 3" descr="C:\Users\acer\Pictures\Pngantar Hardware\5.jpg"/>
          <p:cNvPicPr>
            <a:picLocks noChangeAspect="1" noChangeArrowheads="1"/>
          </p:cNvPicPr>
          <p:nvPr/>
        </p:nvPicPr>
        <p:blipFill>
          <a:blip r:embed="rId2"/>
          <a:srcRect/>
          <a:stretch>
            <a:fillRect/>
          </a:stretch>
        </p:blipFill>
        <p:spPr bwMode="auto">
          <a:xfrm>
            <a:off x="500034" y="1357298"/>
            <a:ext cx="8143931" cy="485778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AMI BIOS</a:t>
            </a:r>
            <a:endParaRPr lang="id-ID" dirty="0"/>
          </a:p>
        </p:txBody>
      </p:sp>
      <p:pic>
        <p:nvPicPr>
          <p:cNvPr id="4098" name="Picture 2" descr="C:\Users\acer\Pictures\Pngantar Hardware\6.jpg"/>
          <p:cNvPicPr>
            <a:picLocks noChangeAspect="1" noChangeArrowheads="1"/>
          </p:cNvPicPr>
          <p:nvPr/>
        </p:nvPicPr>
        <p:blipFill>
          <a:blip r:embed="rId2"/>
          <a:srcRect/>
          <a:stretch>
            <a:fillRect/>
          </a:stretch>
        </p:blipFill>
        <p:spPr bwMode="auto">
          <a:xfrm>
            <a:off x="500034" y="1643050"/>
            <a:ext cx="8072494" cy="485778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68</TotalTime>
  <Words>693</Words>
  <Application>Microsoft Office PowerPoint</Application>
  <PresentationFormat>On-screen Show (4:3)</PresentationFormat>
  <Paragraphs>73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 Konfigurasi BIOS </vt:lpstr>
      <vt:lpstr>BIOS</vt:lpstr>
      <vt:lpstr>Fungsi BIOS </vt:lpstr>
      <vt:lpstr>Kegiatan yang dilakukan BIOS </vt:lpstr>
      <vt:lpstr>Komponen BIOS </vt:lpstr>
      <vt:lpstr> Perbedaan Bios dan Sistem Operasi </vt:lpstr>
      <vt:lpstr>Jenis-Jenis BIOS</vt:lpstr>
      <vt:lpstr>AWARD BIOS</vt:lpstr>
      <vt:lpstr>AMI BIOS</vt:lpstr>
      <vt:lpstr>PHOENIX BIOS</vt:lpstr>
      <vt:lpstr>Bunyi Troubleshooting pada BIOS</vt:lpstr>
      <vt:lpstr>Proses Start Up Komputer</vt:lpstr>
      <vt:lpstr>Proses Start Up Komputer</vt:lpstr>
      <vt:lpstr>Proses Start Up Komputer</vt:lpstr>
      <vt:lpstr>Proses Start Up Komputer</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Konfigurasi BIOS </dc:title>
  <dc:creator>acer</dc:creator>
  <cp:lastModifiedBy>acer</cp:lastModifiedBy>
  <cp:revision>6</cp:revision>
  <dcterms:created xsi:type="dcterms:W3CDTF">2014-10-30T01:52:35Z</dcterms:created>
  <dcterms:modified xsi:type="dcterms:W3CDTF">2014-10-30T03:00:41Z</dcterms:modified>
</cp:coreProperties>
</file>